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6" r:id="rId3"/>
    <p:sldId id="427" r:id="rId4"/>
    <p:sldId id="423" r:id="rId5"/>
    <p:sldId id="417" r:id="rId6"/>
    <p:sldId id="418" r:id="rId7"/>
    <p:sldId id="419" r:id="rId8"/>
    <p:sldId id="447" r:id="rId9"/>
    <p:sldId id="428" r:id="rId10"/>
    <p:sldId id="425" r:id="rId11"/>
    <p:sldId id="344" r:id="rId12"/>
    <p:sldId id="448" r:id="rId13"/>
    <p:sldId id="449" r:id="rId14"/>
    <p:sldId id="432" r:id="rId15"/>
    <p:sldId id="433" r:id="rId16"/>
    <p:sldId id="434" r:id="rId17"/>
    <p:sldId id="437" r:id="rId18"/>
    <p:sldId id="315" r:id="rId19"/>
    <p:sldId id="350" r:id="rId20"/>
    <p:sldId id="439" r:id="rId21"/>
    <p:sldId id="340" r:id="rId22"/>
    <p:sldId id="382" r:id="rId23"/>
    <p:sldId id="431" r:id="rId24"/>
    <p:sldId id="342" r:id="rId25"/>
    <p:sldId id="388" r:id="rId26"/>
    <p:sldId id="440" r:id="rId27"/>
    <p:sldId id="430" r:id="rId28"/>
    <p:sldId id="455" r:id="rId29"/>
    <p:sldId id="442" r:id="rId30"/>
    <p:sldId id="443" r:id="rId31"/>
    <p:sldId id="446" r:id="rId32"/>
    <p:sldId id="444" r:id="rId33"/>
    <p:sldId id="445" r:id="rId34"/>
    <p:sldId id="421" r:id="rId35"/>
    <p:sldId id="422" r:id="rId36"/>
    <p:sldId id="413" r:id="rId37"/>
    <p:sldId id="412" r:id="rId38"/>
    <p:sldId id="451" r:id="rId39"/>
    <p:sldId id="405" r:id="rId40"/>
    <p:sldId id="407" r:id="rId41"/>
    <p:sldId id="453" r:id="rId42"/>
    <p:sldId id="452" r:id="rId43"/>
    <p:sldId id="408" r:id="rId44"/>
    <p:sldId id="454" r:id="rId45"/>
    <p:sldId id="414" r:id="rId46"/>
    <p:sldId id="393" r:id="rId47"/>
    <p:sldId id="39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5698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71748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0380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1056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8C604F-5CC2-485D-AF89-426877199B2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34043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8C604F-5CC2-485D-AF89-426877199B2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563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C604F-5CC2-485D-AF89-426877199B2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83020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C604F-5CC2-485D-AF89-426877199B2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4263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604F-5CC2-485D-AF89-426877199B2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9147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20241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5395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604F-5CC2-485D-AF89-426877199B24}"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AB64-C84D-44FF-8873-B900A68A5AA1}" type="slidenum">
              <a:rPr lang="en-US" smtClean="0"/>
              <a:t>‹#›</a:t>
            </a:fld>
            <a:endParaRPr lang="en-US"/>
          </a:p>
        </p:txBody>
      </p:sp>
    </p:spTree>
    <p:extLst>
      <p:ext uri="{BB962C8B-B14F-4D97-AF65-F5344CB8AC3E}">
        <p14:creationId xmlns:p14="http://schemas.microsoft.com/office/powerpoint/2010/main" val="115984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fj8cVte0akM&amp;ab_channel=jeeves278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Macroeconomics – Week 6</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409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Knowledge</a:t>
            </a:r>
            <a:endParaRPr lang="en-US" dirty="0"/>
          </a:p>
        </p:txBody>
      </p:sp>
      <p:sp>
        <p:nvSpPr>
          <p:cNvPr id="3" name="Content Placeholder 2"/>
          <p:cNvSpPr>
            <a:spLocks noGrp="1"/>
          </p:cNvSpPr>
          <p:nvPr>
            <p:ph idx="1"/>
          </p:nvPr>
        </p:nvSpPr>
        <p:spPr/>
        <p:txBody>
          <a:bodyPr>
            <a:normAutofit/>
          </a:bodyPr>
          <a:lstStyle/>
          <a:p>
            <a:r>
              <a:rPr lang="en-US" sz="3200" dirty="0" smtClean="0"/>
              <a:t>We know:</a:t>
            </a:r>
          </a:p>
          <a:p>
            <a:pPr lvl="1"/>
            <a:r>
              <a:rPr lang="en-US" sz="2800" dirty="0" smtClean="0"/>
              <a:t>FP Affects Interest Rates</a:t>
            </a:r>
          </a:p>
          <a:p>
            <a:pPr lvl="2"/>
            <a:r>
              <a:rPr lang="en-US" sz="2400" dirty="0" smtClean="0"/>
              <a:t>Expansionary FP→ ↑Budget Deficit →↑Government Borrowing →↑D</a:t>
            </a:r>
            <a:r>
              <a:rPr lang="en-US" sz="2400" baseline="-25000" dirty="0" smtClean="0"/>
              <a:t>LF</a:t>
            </a:r>
            <a:r>
              <a:rPr lang="en-US" sz="2400" dirty="0" smtClean="0"/>
              <a:t> (or ↓S</a:t>
            </a:r>
            <a:r>
              <a:rPr lang="en-US" sz="2400" baseline="-25000" dirty="0" smtClean="0"/>
              <a:t>LF</a:t>
            </a:r>
            <a:r>
              <a:rPr lang="en-US" sz="2400" dirty="0" smtClean="0"/>
              <a:t>)→↑IR</a:t>
            </a:r>
            <a:endParaRPr lang="en-US" sz="2400" dirty="0"/>
          </a:p>
          <a:p>
            <a:pPr lvl="2"/>
            <a:r>
              <a:rPr lang="en-US" sz="2400" dirty="0" smtClean="0"/>
              <a:t>Contractionary </a:t>
            </a:r>
            <a:r>
              <a:rPr lang="en-US" sz="2400" dirty="0"/>
              <a:t>FP→ ↓ </a:t>
            </a:r>
            <a:r>
              <a:rPr lang="en-US" sz="2400" dirty="0" smtClean="0"/>
              <a:t>Budget </a:t>
            </a:r>
            <a:r>
              <a:rPr lang="en-US" sz="2400" dirty="0"/>
              <a:t>Deficit </a:t>
            </a:r>
            <a:r>
              <a:rPr lang="en-US" sz="2400" dirty="0" smtClean="0"/>
              <a:t>→</a:t>
            </a:r>
            <a:r>
              <a:rPr lang="en-US" sz="2400" dirty="0"/>
              <a:t> ↓ </a:t>
            </a:r>
            <a:r>
              <a:rPr lang="en-US" sz="2400" dirty="0" smtClean="0"/>
              <a:t>Government </a:t>
            </a:r>
            <a:r>
              <a:rPr lang="en-US" sz="2400" dirty="0"/>
              <a:t>Borrowing </a:t>
            </a:r>
            <a:r>
              <a:rPr lang="en-US" sz="2400" dirty="0" smtClean="0"/>
              <a:t>→</a:t>
            </a:r>
            <a:r>
              <a:rPr lang="en-US" sz="2400" dirty="0"/>
              <a:t> ↓ </a:t>
            </a:r>
            <a:r>
              <a:rPr lang="en-US" sz="2400" dirty="0" smtClean="0"/>
              <a:t>D</a:t>
            </a:r>
            <a:r>
              <a:rPr lang="en-US" sz="2400" baseline="-25000" dirty="0" smtClean="0"/>
              <a:t>LF</a:t>
            </a:r>
            <a:r>
              <a:rPr lang="en-US" sz="2400" dirty="0" smtClean="0"/>
              <a:t> </a:t>
            </a:r>
            <a:r>
              <a:rPr lang="en-US" sz="2400" dirty="0"/>
              <a:t>(or ↑</a:t>
            </a:r>
            <a:r>
              <a:rPr lang="en-US" sz="2400" dirty="0" smtClean="0"/>
              <a:t>S</a:t>
            </a:r>
            <a:r>
              <a:rPr lang="en-US" sz="2400" baseline="-25000" dirty="0" smtClean="0"/>
              <a:t>LF</a:t>
            </a:r>
            <a:r>
              <a:rPr lang="en-US" sz="2400" dirty="0"/>
              <a:t>)</a:t>
            </a:r>
            <a:r>
              <a:rPr lang="en-US" sz="2400" dirty="0" smtClean="0"/>
              <a:t>→</a:t>
            </a:r>
            <a:r>
              <a:rPr lang="en-US" sz="2400" dirty="0"/>
              <a:t> ↓ </a:t>
            </a:r>
            <a:r>
              <a:rPr lang="en-US" sz="2400" dirty="0" smtClean="0"/>
              <a:t>IR</a:t>
            </a:r>
            <a:endParaRPr lang="en-US" sz="2400" dirty="0"/>
          </a:p>
          <a:p>
            <a:pPr marL="914400" lvl="2" indent="0">
              <a:buNone/>
            </a:pPr>
            <a:endParaRPr lang="en-US" sz="2400" dirty="0"/>
          </a:p>
        </p:txBody>
      </p:sp>
    </p:spTree>
    <p:extLst>
      <p:ext uri="{BB962C8B-B14F-4D97-AF65-F5344CB8AC3E}">
        <p14:creationId xmlns:p14="http://schemas.microsoft.com/office/powerpoint/2010/main" val="1438854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effect does a Budget Deficit have on the interest rate?</a:t>
            </a:r>
          </a:p>
          <a:p>
            <a:r>
              <a:rPr lang="en-US" dirty="0" smtClean="0">
                <a:solidFill>
                  <a:srgbClr val="0070C0"/>
                </a:solidFill>
              </a:rPr>
              <a:t>Budget deficits lead to government borrowing and a higher interest rate</a:t>
            </a:r>
            <a:r>
              <a:rPr lang="en-US"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4994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3" y="188739"/>
            <a:ext cx="10515600" cy="566860"/>
          </a:xfrm>
        </p:spPr>
        <p:txBody>
          <a:bodyPr>
            <a:normAutofit fontScale="90000"/>
          </a:bodyPr>
          <a:lstStyle/>
          <a:p>
            <a:r>
              <a:rPr lang="en-US" dirty="0" smtClean="0"/>
              <a:t>Two Meanings of Capital</a:t>
            </a:r>
            <a:endParaRPr lang="en-US" dirty="0"/>
          </a:p>
        </p:txBody>
      </p:sp>
      <p:sp>
        <p:nvSpPr>
          <p:cNvPr id="7" name="Content Placeholder 6"/>
          <p:cNvSpPr>
            <a:spLocks noGrp="1"/>
          </p:cNvSpPr>
          <p:nvPr>
            <p:ph sz="half" idx="1"/>
          </p:nvPr>
        </p:nvSpPr>
        <p:spPr>
          <a:solidFill>
            <a:schemeClr val="accent4">
              <a:lumMod val="20000"/>
              <a:lumOff val="80000"/>
            </a:schemeClr>
          </a:solidFill>
        </p:spPr>
        <p:txBody>
          <a:bodyPr>
            <a:normAutofit lnSpcReduction="10000"/>
          </a:bodyPr>
          <a:lstStyle/>
          <a:p>
            <a:pPr marL="0" indent="0">
              <a:buNone/>
            </a:pPr>
            <a:r>
              <a:rPr lang="en-US" b="1" dirty="0" smtClean="0"/>
              <a:t>Capital = Equipment and Machines</a:t>
            </a:r>
          </a:p>
          <a:p>
            <a:r>
              <a:rPr lang="en-US" dirty="0" smtClean="0"/>
              <a:t>If you see the terms:</a:t>
            </a:r>
          </a:p>
          <a:p>
            <a:pPr lvl="1"/>
            <a:r>
              <a:rPr lang="en-US" dirty="0" smtClean="0"/>
              <a:t>Capital stock</a:t>
            </a:r>
          </a:p>
          <a:p>
            <a:pPr lvl="1"/>
            <a:r>
              <a:rPr lang="en-US" dirty="0" smtClean="0"/>
              <a:t>Capital formation</a:t>
            </a:r>
          </a:p>
          <a:p>
            <a:pPr lvl="1"/>
            <a:r>
              <a:rPr lang="en-US" dirty="0" smtClean="0"/>
              <a:t>Capital goods</a:t>
            </a:r>
          </a:p>
          <a:p>
            <a:pPr lvl="1"/>
            <a:r>
              <a:rPr lang="en-US" dirty="0" smtClean="0"/>
              <a:t>Investment in capital</a:t>
            </a:r>
          </a:p>
          <a:p>
            <a:r>
              <a:rPr lang="en-US" dirty="0" smtClean="0"/>
              <a:t>This refers to equipment and machines which firms use to help produce goods.</a:t>
            </a:r>
            <a:endParaRPr lang="en-US" dirty="0"/>
          </a:p>
        </p:txBody>
      </p:sp>
      <p:sp>
        <p:nvSpPr>
          <p:cNvPr id="8" name="Content Placeholder 7"/>
          <p:cNvSpPr>
            <a:spLocks noGrp="1"/>
          </p:cNvSpPr>
          <p:nvPr>
            <p:ph sz="half" idx="2"/>
          </p:nvPr>
        </p:nvSpPr>
        <p:spPr>
          <a:solidFill>
            <a:schemeClr val="accent1">
              <a:lumMod val="20000"/>
              <a:lumOff val="80000"/>
            </a:schemeClr>
          </a:solidFill>
        </p:spPr>
        <p:txBody>
          <a:bodyPr>
            <a:normAutofit lnSpcReduction="10000"/>
          </a:bodyPr>
          <a:lstStyle/>
          <a:p>
            <a:pPr marL="0" indent="0">
              <a:buNone/>
            </a:pPr>
            <a:r>
              <a:rPr lang="en-US" b="1" dirty="0" smtClean="0"/>
              <a:t>Capital = money</a:t>
            </a:r>
          </a:p>
          <a:p>
            <a:endParaRPr lang="en-US" dirty="0" smtClean="0"/>
          </a:p>
          <a:p>
            <a:r>
              <a:rPr lang="en-US" dirty="0" smtClean="0"/>
              <a:t>If you see the terms:</a:t>
            </a:r>
          </a:p>
          <a:p>
            <a:pPr lvl="1"/>
            <a:r>
              <a:rPr lang="en-US" dirty="0" smtClean="0"/>
              <a:t>Capital inflows/outflows</a:t>
            </a:r>
          </a:p>
          <a:p>
            <a:pPr lvl="1"/>
            <a:r>
              <a:rPr lang="en-US" dirty="0" smtClean="0"/>
              <a:t>Foreign capital</a:t>
            </a:r>
          </a:p>
          <a:p>
            <a:endParaRPr lang="en-US" dirty="0" smtClean="0"/>
          </a:p>
          <a:p>
            <a:endParaRPr lang="en-US" dirty="0"/>
          </a:p>
          <a:p>
            <a:r>
              <a:rPr lang="en-US" dirty="0" smtClean="0"/>
              <a:t>This refers to money which is lent to businesses and used by businesses. </a:t>
            </a:r>
          </a:p>
        </p:txBody>
      </p:sp>
      <p:sp>
        <p:nvSpPr>
          <p:cNvPr id="9" name="TextBox 8"/>
          <p:cNvSpPr txBox="1"/>
          <p:nvPr/>
        </p:nvSpPr>
        <p:spPr>
          <a:xfrm>
            <a:off x="940777" y="1063869"/>
            <a:ext cx="10005646" cy="646331"/>
          </a:xfrm>
          <a:prstGeom prst="rect">
            <a:avLst/>
          </a:prstGeom>
          <a:noFill/>
        </p:spPr>
        <p:txBody>
          <a:bodyPr wrap="square" rtlCol="0">
            <a:spAutoFit/>
          </a:bodyPr>
          <a:lstStyle/>
          <a:p>
            <a:r>
              <a:rPr lang="en-US" dirty="0" smtClean="0"/>
              <a:t>Somewhat confusingly, capital can take on slightly different meanings depending on the context, similar to many words in English (</a:t>
            </a:r>
            <a:r>
              <a:rPr lang="en-US" dirty="0" err="1" smtClean="0"/>
              <a:t>eg</a:t>
            </a:r>
            <a:r>
              <a:rPr lang="en-US" dirty="0" smtClean="0"/>
              <a:t>. Lunch break vs break computer, Wrist watch vs watch TV etc.) </a:t>
            </a:r>
            <a:endParaRPr lang="en-US" dirty="0"/>
          </a:p>
        </p:txBody>
      </p:sp>
      <p:pic>
        <p:nvPicPr>
          <p:cNvPr id="10" name="Picture 9"/>
          <p:cNvPicPr>
            <a:picLocks noChangeAspect="1"/>
          </p:cNvPicPr>
          <p:nvPr/>
        </p:nvPicPr>
        <p:blipFill>
          <a:blip r:embed="rId2"/>
          <a:stretch>
            <a:fillRect/>
          </a:stretch>
        </p:blipFill>
        <p:spPr>
          <a:xfrm>
            <a:off x="9812215" y="1710200"/>
            <a:ext cx="1970413" cy="1107553"/>
          </a:xfrm>
          <a:prstGeom prst="rect">
            <a:avLst/>
          </a:prstGeom>
        </p:spPr>
      </p:pic>
      <p:pic>
        <p:nvPicPr>
          <p:cNvPr id="11" name="Picture 10"/>
          <p:cNvPicPr>
            <a:picLocks noChangeAspect="1"/>
          </p:cNvPicPr>
          <p:nvPr/>
        </p:nvPicPr>
        <p:blipFill>
          <a:blip r:embed="rId3"/>
          <a:stretch>
            <a:fillRect/>
          </a:stretch>
        </p:blipFill>
        <p:spPr>
          <a:xfrm>
            <a:off x="196848" y="5591908"/>
            <a:ext cx="2125226" cy="1266092"/>
          </a:xfrm>
          <a:prstGeom prst="rect">
            <a:avLst/>
          </a:prstGeom>
        </p:spPr>
      </p:pic>
      <p:sp>
        <p:nvSpPr>
          <p:cNvPr id="12" name="TextBox 11"/>
          <p:cNvSpPr txBox="1"/>
          <p:nvPr/>
        </p:nvSpPr>
        <p:spPr>
          <a:xfrm>
            <a:off x="6840071" y="170329"/>
            <a:ext cx="4598894"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Capital = equipment and machines</a:t>
            </a:r>
          </a:p>
          <a:p>
            <a:r>
              <a:rPr lang="en-US" dirty="0" smtClean="0">
                <a:solidFill>
                  <a:srgbClr val="FF0000"/>
                </a:solidFill>
              </a:rPr>
              <a:t>Capital = money</a:t>
            </a:r>
            <a:endParaRPr lang="en-US" dirty="0">
              <a:solidFill>
                <a:srgbClr val="FF0000"/>
              </a:solidFill>
            </a:endParaRPr>
          </a:p>
        </p:txBody>
      </p:sp>
    </p:spTree>
    <p:extLst>
      <p:ext uri="{BB962C8B-B14F-4D97-AF65-F5344CB8AC3E}">
        <p14:creationId xmlns:p14="http://schemas.microsoft.com/office/powerpoint/2010/main" val="1965717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r>
              <a:rPr lang="en-US" dirty="0" smtClean="0"/>
              <a:t>If a question asks about ‘capital inflows’ does this refer to money or machines and equipment? </a:t>
            </a:r>
          </a:p>
          <a:p>
            <a:r>
              <a:rPr lang="en-US" dirty="0" smtClean="0">
                <a:solidFill>
                  <a:srgbClr val="0070C0"/>
                </a:solidFill>
              </a:rPr>
              <a:t>Money</a:t>
            </a:r>
          </a:p>
          <a:p>
            <a:r>
              <a:rPr lang="en-US" dirty="0" smtClean="0">
                <a:solidFill>
                  <a:srgbClr val="0070C0"/>
                </a:solidFill>
              </a:rPr>
              <a:t>In this case it is money that people are putting into the financial system often in the form of savings in the banks</a:t>
            </a:r>
            <a:endParaRPr lang="en-US" dirty="0">
              <a:solidFill>
                <a:srgbClr val="0070C0"/>
              </a:solidFill>
            </a:endParaRPr>
          </a:p>
        </p:txBody>
      </p:sp>
    </p:spTree>
    <p:extLst>
      <p:ext uri="{BB962C8B-B14F-4D97-AF65-F5344CB8AC3E}">
        <p14:creationId xmlns:p14="http://schemas.microsoft.com/office/powerpoint/2010/main" val="236775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2" y="223520"/>
            <a:ext cx="7781758" cy="863733"/>
          </a:xfrm>
        </p:spPr>
        <p:txBody>
          <a:bodyPr>
            <a:normAutofit fontScale="90000"/>
          </a:bodyPr>
          <a:lstStyle/>
          <a:p>
            <a:r>
              <a:rPr lang="en-US" dirty="0" smtClean="0"/>
              <a:t>Expansionary Fiscal Policy, Interest Rates and Exchange Rates</a:t>
            </a:r>
            <a:endParaRPr lang="en-US" dirty="0"/>
          </a:p>
        </p:txBody>
      </p:sp>
      <p:sp>
        <p:nvSpPr>
          <p:cNvPr id="3" name="Content Placeholder 2"/>
          <p:cNvSpPr>
            <a:spLocks noGrp="1"/>
          </p:cNvSpPr>
          <p:nvPr>
            <p:ph idx="1"/>
          </p:nvPr>
        </p:nvSpPr>
        <p:spPr>
          <a:xfrm>
            <a:off x="327259" y="1241659"/>
            <a:ext cx="5931301" cy="5394526"/>
          </a:xfrm>
        </p:spPr>
        <p:txBody>
          <a:bodyPr>
            <a:normAutofit fontScale="92500" lnSpcReduction="20000"/>
          </a:bodyPr>
          <a:lstStyle/>
          <a:p>
            <a:r>
              <a:rPr lang="en-US" dirty="0" smtClean="0">
                <a:solidFill>
                  <a:srgbClr val="00B0F0"/>
                </a:solidFill>
              </a:rPr>
              <a:t>Expansionary fiscal policy</a:t>
            </a:r>
            <a:r>
              <a:rPr lang="en-US" dirty="0" smtClean="0"/>
              <a:t>→↑</a:t>
            </a:r>
            <a:r>
              <a:rPr lang="en-US" dirty="0"/>
              <a:t>G↓T→↑Budget Deficit→↑Government </a:t>
            </a:r>
            <a:r>
              <a:rPr lang="en-US" dirty="0" smtClean="0"/>
              <a:t>borrowing →↑</a:t>
            </a:r>
            <a:r>
              <a:rPr lang="en-US" dirty="0"/>
              <a:t>D</a:t>
            </a:r>
            <a:r>
              <a:rPr lang="en-US" baseline="-25000" dirty="0"/>
              <a:t>LF</a:t>
            </a:r>
            <a:r>
              <a:rPr lang="en-US" dirty="0"/>
              <a:t>→↑Real Interest </a:t>
            </a:r>
            <a:r>
              <a:rPr lang="en-US" dirty="0" smtClean="0"/>
              <a:t>Rate</a:t>
            </a:r>
          </a:p>
          <a:p>
            <a:pPr marL="0" indent="0">
              <a:buNone/>
            </a:pPr>
            <a:r>
              <a:rPr lang="en-US" dirty="0" smtClean="0"/>
              <a:t>And:</a:t>
            </a:r>
          </a:p>
          <a:p>
            <a:r>
              <a:rPr lang="en-US" dirty="0" smtClean="0"/>
              <a:t>↑Interest </a:t>
            </a:r>
            <a:r>
              <a:rPr lang="en-US" dirty="0" smtClean="0"/>
              <a:t>rates→↑net capital inflows (means investors wish to put their money into a country) where it will earn the highest returns.</a:t>
            </a:r>
          </a:p>
          <a:p>
            <a:pPr lvl="1"/>
            <a:r>
              <a:rPr lang="en-US" dirty="0" smtClean="0"/>
              <a:t>→↑Demand for that country’s currency→</a:t>
            </a:r>
            <a:r>
              <a:rPr lang="en-US" dirty="0" smtClean="0">
                <a:solidFill>
                  <a:srgbClr val="00B0F0"/>
                </a:solidFill>
              </a:rPr>
              <a:t>↑Exchange Rate </a:t>
            </a:r>
          </a:p>
          <a:p>
            <a:r>
              <a:rPr lang="en-US" b="1" dirty="0" smtClean="0"/>
              <a:t>Therefore, </a:t>
            </a:r>
            <a:r>
              <a:rPr lang="en-US" b="1" dirty="0" smtClean="0">
                <a:solidFill>
                  <a:srgbClr val="FF0000"/>
                </a:solidFill>
              </a:rPr>
              <a:t>Expansionary fiscal policy leads to an appreciation of the exchange rate</a:t>
            </a:r>
            <a:r>
              <a:rPr lang="en-US" b="1" dirty="0" smtClean="0"/>
              <a:t>.</a:t>
            </a:r>
          </a:p>
          <a:p>
            <a:pPr lvl="1"/>
            <a:r>
              <a:rPr lang="en-US" b="1" dirty="0"/>
              <a:t>Expansionary fiscal </a:t>
            </a:r>
            <a:r>
              <a:rPr lang="en-US" b="1" dirty="0" smtClean="0"/>
              <a:t>policy→</a:t>
            </a:r>
            <a:r>
              <a:rPr lang="en-US" b="1" dirty="0"/>
              <a:t>↑Real Interest </a:t>
            </a:r>
            <a:r>
              <a:rPr lang="en-US" b="1" dirty="0" smtClean="0"/>
              <a:t>Rate (crowding out) →↑Capital Inflows→↑Exchange Rate</a:t>
            </a:r>
          </a:p>
          <a:p>
            <a:pPr lvl="1"/>
            <a:endParaRPr lang="en-US" dirty="0"/>
          </a:p>
        </p:txBody>
      </p:sp>
      <p:sp>
        <p:nvSpPr>
          <p:cNvPr id="5" name="TextBox 4"/>
          <p:cNvSpPr txBox="1"/>
          <p:nvPr/>
        </p:nvSpPr>
        <p:spPr>
          <a:xfrm>
            <a:off x="7741920" y="148933"/>
            <a:ext cx="3891280" cy="1231106"/>
          </a:xfrm>
          <a:prstGeom prst="rect">
            <a:avLst/>
          </a:prstGeom>
          <a:solidFill>
            <a:srgbClr val="FFFF00"/>
          </a:solidFill>
        </p:spPr>
        <p:txBody>
          <a:bodyPr wrap="square" rtlCol="0">
            <a:spAutoFit/>
          </a:bodyPr>
          <a:lstStyle/>
          <a:p>
            <a:r>
              <a:rPr lang="en-US" dirty="0" smtClean="0">
                <a:solidFill>
                  <a:srgbClr val="FF0000"/>
                </a:solidFill>
              </a:rPr>
              <a:t>Summary</a:t>
            </a:r>
          </a:p>
          <a:p>
            <a:r>
              <a:rPr lang="en-US" sz="1400" dirty="0" smtClean="0">
                <a:solidFill>
                  <a:srgbClr val="FF0000"/>
                </a:solidFill>
              </a:rPr>
              <a:t>Expansionary FP and Exchange Rate are connected.</a:t>
            </a:r>
          </a:p>
          <a:p>
            <a:pPr marL="0" lvl="1"/>
            <a:r>
              <a:rPr lang="en-US" sz="1400" b="1" dirty="0">
                <a:solidFill>
                  <a:srgbClr val="FF0000"/>
                </a:solidFill>
              </a:rPr>
              <a:t>Expansionary fiscal policy→↑Real Interest Rate </a:t>
            </a:r>
            <a:r>
              <a:rPr lang="en-US" sz="1400" b="1" dirty="0" smtClean="0">
                <a:solidFill>
                  <a:srgbClr val="FF0000"/>
                </a:solidFill>
              </a:rPr>
              <a:t>→↑</a:t>
            </a:r>
            <a:r>
              <a:rPr lang="en-US" sz="1400" b="1" dirty="0">
                <a:solidFill>
                  <a:srgbClr val="FF0000"/>
                </a:solidFill>
              </a:rPr>
              <a:t>Capital Inflows→↑ </a:t>
            </a:r>
            <a:r>
              <a:rPr lang="en-US" sz="1400" b="1" dirty="0" smtClean="0">
                <a:solidFill>
                  <a:srgbClr val="FF0000"/>
                </a:solidFill>
              </a:rPr>
              <a:t>Demand for currency→↑ </a:t>
            </a:r>
            <a:r>
              <a:rPr lang="en-US" sz="1400" b="1" dirty="0">
                <a:solidFill>
                  <a:srgbClr val="FF0000"/>
                </a:solidFill>
              </a:rPr>
              <a:t>Exchange </a:t>
            </a:r>
            <a:r>
              <a:rPr lang="en-US" sz="1400" b="1" dirty="0" smtClean="0">
                <a:solidFill>
                  <a:srgbClr val="FF0000"/>
                </a:solidFill>
              </a:rPr>
              <a:t>Rate</a:t>
            </a:r>
            <a:endParaRPr lang="en-US" sz="1400" b="1" dirty="0">
              <a:solidFill>
                <a:srgbClr val="FF0000"/>
              </a:solidFill>
            </a:endParaRPr>
          </a:p>
        </p:txBody>
      </p:sp>
      <p:sp>
        <p:nvSpPr>
          <p:cNvPr id="10" name="TextBox 9"/>
          <p:cNvSpPr txBox="1"/>
          <p:nvPr/>
        </p:nvSpPr>
        <p:spPr>
          <a:xfrm>
            <a:off x="10058399" y="2046597"/>
            <a:ext cx="1412341" cy="954107"/>
          </a:xfrm>
          <a:prstGeom prst="rect">
            <a:avLst/>
          </a:prstGeom>
          <a:noFill/>
        </p:spPr>
        <p:txBody>
          <a:bodyPr wrap="square" rtlCol="0">
            <a:spAutoFit/>
          </a:bodyPr>
          <a:lstStyle/>
          <a:p>
            <a:r>
              <a:rPr lang="en-US" sz="1400" dirty="0" smtClean="0"/>
              <a:t>Increased </a:t>
            </a:r>
            <a:r>
              <a:rPr lang="en-US" sz="1400" dirty="0" smtClean="0"/>
              <a:t>government </a:t>
            </a:r>
            <a:r>
              <a:rPr lang="en-US" sz="1400" dirty="0" smtClean="0"/>
              <a:t>borrowing increases the IR.</a:t>
            </a:r>
            <a:endParaRPr lang="en-US" sz="1400" dirty="0"/>
          </a:p>
        </p:txBody>
      </p:sp>
      <p:pic>
        <p:nvPicPr>
          <p:cNvPr id="4" name="Picture 3"/>
          <p:cNvPicPr>
            <a:picLocks noChangeAspect="1"/>
          </p:cNvPicPr>
          <p:nvPr/>
        </p:nvPicPr>
        <p:blipFill>
          <a:blip r:embed="rId2"/>
          <a:stretch>
            <a:fillRect/>
          </a:stretch>
        </p:blipFill>
        <p:spPr>
          <a:xfrm>
            <a:off x="6829728" y="4100069"/>
            <a:ext cx="3446262" cy="2263319"/>
          </a:xfrm>
          <a:prstGeom prst="rect">
            <a:avLst/>
          </a:prstGeom>
        </p:spPr>
      </p:pic>
      <p:grpSp>
        <p:nvGrpSpPr>
          <p:cNvPr id="13" name="Group 12"/>
          <p:cNvGrpSpPr/>
          <p:nvPr/>
        </p:nvGrpSpPr>
        <p:grpSpPr>
          <a:xfrm>
            <a:off x="6784280" y="4058579"/>
            <a:ext cx="3446262" cy="2304809"/>
            <a:chOff x="670059" y="3214837"/>
            <a:chExt cx="4851633" cy="3231519"/>
          </a:xfrm>
        </p:grpSpPr>
        <p:pic>
          <p:nvPicPr>
            <p:cNvPr id="14" name="Picture 13"/>
            <p:cNvPicPr>
              <a:picLocks noChangeAspect="1"/>
            </p:cNvPicPr>
            <p:nvPr/>
          </p:nvPicPr>
          <p:blipFill>
            <a:blip r:embed="rId3"/>
            <a:stretch>
              <a:fillRect/>
            </a:stretch>
          </p:blipFill>
          <p:spPr>
            <a:xfrm>
              <a:off x="670059" y="3214837"/>
              <a:ext cx="4851633" cy="3231519"/>
            </a:xfrm>
            <a:prstGeom prst="rect">
              <a:avLst/>
            </a:prstGeom>
          </p:spPr>
        </p:pic>
        <p:cxnSp>
          <p:nvCxnSpPr>
            <p:cNvPr id="15" name="Straight Connector 14"/>
            <p:cNvCxnSpPr/>
            <p:nvPr/>
          </p:nvCxnSpPr>
          <p:spPr>
            <a:xfrm>
              <a:off x="1705708" y="4255477"/>
              <a:ext cx="2233246" cy="17585"/>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905251" y="4273062"/>
              <a:ext cx="32038" cy="1828800"/>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288014" y="6128353"/>
            <a:ext cx="1496266" cy="646331"/>
          </a:xfrm>
          <a:prstGeom prst="rect">
            <a:avLst/>
          </a:prstGeom>
          <a:solidFill>
            <a:schemeClr val="accent5">
              <a:lumMod val="20000"/>
              <a:lumOff val="80000"/>
            </a:schemeClr>
          </a:solidFill>
        </p:spPr>
        <p:txBody>
          <a:bodyPr wrap="square" rtlCol="0">
            <a:spAutoFit/>
          </a:bodyPr>
          <a:lstStyle/>
          <a:p>
            <a:r>
              <a:rPr lang="en-US" sz="1200" dirty="0" smtClean="0"/>
              <a:t>Note: We could also draw a decrease of supply of currency.</a:t>
            </a:r>
            <a:endParaRPr lang="en-US" sz="1200" dirty="0"/>
          </a:p>
        </p:txBody>
      </p:sp>
      <p:pic>
        <p:nvPicPr>
          <p:cNvPr id="19" name="Picture 18"/>
          <p:cNvPicPr>
            <a:picLocks noChangeAspect="1"/>
          </p:cNvPicPr>
          <p:nvPr/>
        </p:nvPicPr>
        <p:blipFill>
          <a:blip r:embed="rId4"/>
          <a:stretch>
            <a:fillRect/>
          </a:stretch>
        </p:blipFill>
        <p:spPr>
          <a:xfrm>
            <a:off x="7297934" y="1575822"/>
            <a:ext cx="2760465" cy="2346648"/>
          </a:xfrm>
          <a:prstGeom prst="rect">
            <a:avLst/>
          </a:prstGeom>
        </p:spPr>
      </p:pic>
      <p:sp>
        <p:nvSpPr>
          <p:cNvPr id="7" name="TextBox 6"/>
          <p:cNvSpPr txBox="1"/>
          <p:nvPr/>
        </p:nvSpPr>
        <p:spPr>
          <a:xfrm>
            <a:off x="10275990" y="4333820"/>
            <a:ext cx="1504258" cy="2031325"/>
          </a:xfrm>
          <a:prstGeom prst="rect">
            <a:avLst/>
          </a:prstGeom>
          <a:solidFill>
            <a:schemeClr val="bg1"/>
          </a:solidFill>
        </p:spPr>
        <p:txBody>
          <a:bodyPr wrap="square" rtlCol="0">
            <a:spAutoFit/>
          </a:bodyPr>
          <a:lstStyle/>
          <a:p>
            <a:r>
              <a:rPr lang="en-US" dirty="0" smtClean="0"/>
              <a:t>The increased IR attracts capital </a:t>
            </a:r>
            <a:r>
              <a:rPr lang="en-US" dirty="0" smtClean="0"/>
              <a:t>inflows </a:t>
            </a:r>
            <a:r>
              <a:rPr lang="en-US" dirty="0" smtClean="0"/>
              <a:t>a </a:t>
            </a:r>
            <a:r>
              <a:rPr lang="en-US" dirty="0" smtClean="0"/>
              <a:t>↑Demand of that currency</a:t>
            </a:r>
          </a:p>
          <a:p>
            <a:r>
              <a:rPr lang="en-US" dirty="0" smtClean="0"/>
              <a:t>and </a:t>
            </a:r>
            <a:endParaRPr lang="en-US" dirty="0"/>
          </a:p>
        </p:txBody>
      </p:sp>
    </p:spTree>
    <p:extLst>
      <p:ext uri="{BB962C8B-B14F-4D97-AF65-F5344CB8AC3E}">
        <p14:creationId xmlns:p14="http://schemas.microsoft.com/office/powerpoint/2010/main" val="352279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62" y="439615"/>
            <a:ext cx="6224953" cy="1160585"/>
          </a:xfrm>
        </p:spPr>
        <p:txBody>
          <a:bodyPr>
            <a:normAutofit fontScale="90000"/>
          </a:bodyPr>
          <a:lstStyle/>
          <a:p>
            <a:r>
              <a:rPr lang="en-US" dirty="0" smtClean="0"/>
              <a:t>Contractionary </a:t>
            </a:r>
            <a:r>
              <a:rPr lang="en-US" dirty="0"/>
              <a:t>Fiscal Policy, Interest Rates and Exchange Rates</a:t>
            </a:r>
          </a:p>
        </p:txBody>
      </p:sp>
      <p:sp>
        <p:nvSpPr>
          <p:cNvPr id="3" name="Content Placeholder 2"/>
          <p:cNvSpPr>
            <a:spLocks noGrp="1"/>
          </p:cNvSpPr>
          <p:nvPr>
            <p:ph idx="1"/>
          </p:nvPr>
        </p:nvSpPr>
        <p:spPr>
          <a:xfrm>
            <a:off x="325010" y="1853343"/>
            <a:ext cx="5408596" cy="4351338"/>
          </a:xfrm>
        </p:spPr>
        <p:txBody>
          <a:bodyPr>
            <a:normAutofit fontScale="77500" lnSpcReduction="20000"/>
          </a:bodyPr>
          <a:lstStyle/>
          <a:p>
            <a:r>
              <a:rPr lang="en-US" dirty="0" smtClean="0">
                <a:solidFill>
                  <a:srgbClr val="00B0F0"/>
                </a:solidFill>
              </a:rPr>
              <a:t>Contractionary </a:t>
            </a:r>
            <a:r>
              <a:rPr lang="en-US" dirty="0">
                <a:solidFill>
                  <a:srgbClr val="00B0F0"/>
                </a:solidFill>
              </a:rPr>
              <a:t>fiscal policy</a:t>
            </a:r>
            <a:r>
              <a:rPr lang="en-US" dirty="0" smtClean="0"/>
              <a:t>→</a:t>
            </a:r>
            <a:r>
              <a:rPr lang="en-US" dirty="0"/>
              <a:t> </a:t>
            </a:r>
            <a:r>
              <a:rPr lang="en-US" dirty="0" smtClean="0"/>
              <a:t>↓G↑T→</a:t>
            </a:r>
            <a:r>
              <a:rPr lang="en-US" dirty="0"/>
              <a:t> ↓ </a:t>
            </a:r>
            <a:r>
              <a:rPr lang="en-US" dirty="0" smtClean="0"/>
              <a:t>Budget </a:t>
            </a:r>
            <a:r>
              <a:rPr lang="en-US" dirty="0"/>
              <a:t>Deficit</a:t>
            </a:r>
            <a:r>
              <a:rPr lang="en-US" dirty="0" smtClean="0"/>
              <a:t>→</a:t>
            </a:r>
            <a:r>
              <a:rPr lang="en-US" dirty="0"/>
              <a:t> ↓ </a:t>
            </a:r>
            <a:r>
              <a:rPr lang="en-US" dirty="0" smtClean="0"/>
              <a:t>Government </a:t>
            </a:r>
            <a:r>
              <a:rPr lang="en-US" dirty="0"/>
              <a:t>borrowing </a:t>
            </a:r>
            <a:r>
              <a:rPr lang="en-US" dirty="0" smtClean="0"/>
              <a:t>→</a:t>
            </a:r>
            <a:r>
              <a:rPr lang="en-US" dirty="0"/>
              <a:t> ↓ </a:t>
            </a:r>
            <a:r>
              <a:rPr lang="en-US" dirty="0" smtClean="0"/>
              <a:t>D</a:t>
            </a:r>
            <a:r>
              <a:rPr lang="en-US" baseline="-25000" dirty="0" smtClean="0"/>
              <a:t>LF</a:t>
            </a:r>
            <a:r>
              <a:rPr lang="en-US" dirty="0" smtClean="0"/>
              <a:t>→</a:t>
            </a:r>
            <a:r>
              <a:rPr lang="en-US" dirty="0"/>
              <a:t> ↓ </a:t>
            </a:r>
            <a:r>
              <a:rPr lang="en-US" dirty="0" smtClean="0"/>
              <a:t>Real </a:t>
            </a:r>
            <a:r>
              <a:rPr lang="en-US" dirty="0"/>
              <a:t>Interest Rate</a:t>
            </a:r>
          </a:p>
          <a:p>
            <a:pPr marL="0" indent="0">
              <a:buNone/>
            </a:pPr>
            <a:r>
              <a:rPr lang="en-US" dirty="0"/>
              <a:t>And </a:t>
            </a:r>
            <a:r>
              <a:rPr lang="en-US" dirty="0" smtClean="0"/>
              <a:t>:</a:t>
            </a:r>
            <a:endParaRPr lang="en-US" dirty="0"/>
          </a:p>
          <a:p>
            <a:pPr lvl="1"/>
            <a:r>
              <a:rPr lang="en-US" dirty="0"/>
              <a:t>↓ </a:t>
            </a:r>
            <a:r>
              <a:rPr lang="en-US" dirty="0" smtClean="0"/>
              <a:t>interest </a:t>
            </a:r>
            <a:r>
              <a:rPr lang="en-US" dirty="0"/>
              <a:t>rates</a:t>
            </a:r>
            <a:r>
              <a:rPr lang="en-US" dirty="0" smtClean="0"/>
              <a:t>→</a:t>
            </a:r>
            <a:r>
              <a:rPr lang="en-US" dirty="0"/>
              <a:t> ↓ </a:t>
            </a:r>
            <a:r>
              <a:rPr lang="en-US" dirty="0" smtClean="0"/>
              <a:t>net capital outflows </a:t>
            </a:r>
            <a:r>
              <a:rPr lang="en-US" dirty="0"/>
              <a:t>(means investors wish to </a:t>
            </a:r>
            <a:r>
              <a:rPr lang="en-US" dirty="0" smtClean="0"/>
              <a:t>move their money out to a different </a:t>
            </a:r>
            <a:r>
              <a:rPr lang="en-US" dirty="0"/>
              <a:t>country) where it will earn the highest returns.</a:t>
            </a:r>
          </a:p>
          <a:p>
            <a:pPr lvl="1"/>
            <a:r>
              <a:rPr lang="en-US" dirty="0" smtClean="0"/>
              <a:t>→</a:t>
            </a:r>
            <a:r>
              <a:rPr lang="en-US" dirty="0"/>
              <a:t> ↓ </a:t>
            </a:r>
            <a:r>
              <a:rPr lang="en-US" dirty="0" smtClean="0"/>
              <a:t>Demand </a:t>
            </a:r>
            <a:r>
              <a:rPr lang="en-US" dirty="0"/>
              <a:t>for that country’s currency</a:t>
            </a:r>
            <a:r>
              <a:rPr lang="en-US" dirty="0" smtClean="0"/>
              <a:t>→</a:t>
            </a:r>
            <a:r>
              <a:rPr lang="en-US" dirty="0"/>
              <a:t> </a:t>
            </a:r>
            <a:r>
              <a:rPr lang="en-US" dirty="0">
                <a:solidFill>
                  <a:srgbClr val="00B0F0"/>
                </a:solidFill>
              </a:rPr>
              <a:t>↓ </a:t>
            </a:r>
            <a:r>
              <a:rPr lang="en-US" dirty="0" smtClean="0">
                <a:solidFill>
                  <a:srgbClr val="00B0F0"/>
                </a:solidFill>
              </a:rPr>
              <a:t>Exchange </a:t>
            </a:r>
            <a:r>
              <a:rPr lang="en-US" dirty="0">
                <a:solidFill>
                  <a:srgbClr val="00B0F0"/>
                </a:solidFill>
              </a:rPr>
              <a:t>Rate </a:t>
            </a:r>
          </a:p>
          <a:p>
            <a:r>
              <a:rPr lang="en-US" b="1" dirty="0"/>
              <a:t>Therefore, </a:t>
            </a:r>
            <a:r>
              <a:rPr lang="en-US" b="1" dirty="0" smtClean="0">
                <a:solidFill>
                  <a:srgbClr val="00B0F0"/>
                </a:solidFill>
              </a:rPr>
              <a:t>Contractionary </a:t>
            </a:r>
            <a:r>
              <a:rPr lang="en-US" b="1" dirty="0">
                <a:solidFill>
                  <a:srgbClr val="00B0F0"/>
                </a:solidFill>
              </a:rPr>
              <a:t>fiscal policy leads to an </a:t>
            </a:r>
            <a:r>
              <a:rPr lang="en-US" b="1" dirty="0" smtClean="0">
                <a:solidFill>
                  <a:srgbClr val="00B0F0"/>
                </a:solidFill>
              </a:rPr>
              <a:t>depreciation </a:t>
            </a:r>
            <a:r>
              <a:rPr lang="en-US" b="1" dirty="0">
                <a:solidFill>
                  <a:srgbClr val="00B0F0"/>
                </a:solidFill>
              </a:rPr>
              <a:t>of the exchange rate</a:t>
            </a:r>
            <a:r>
              <a:rPr lang="en-US" b="1" dirty="0"/>
              <a:t>.</a:t>
            </a:r>
          </a:p>
          <a:p>
            <a:pPr lvl="1"/>
            <a:r>
              <a:rPr lang="en-US" b="1" dirty="0" smtClean="0"/>
              <a:t>Contractionary </a:t>
            </a:r>
            <a:r>
              <a:rPr lang="en-US" b="1" dirty="0"/>
              <a:t>fiscal policy</a:t>
            </a:r>
            <a:r>
              <a:rPr lang="en-US" b="1" dirty="0" smtClean="0"/>
              <a:t>→</a:t>
            </a:r>
            <a:r>
              <a:rPr lang="en-US" dirty="0"/>
              <a:t> ↓ </a:t>
            </a:r>
            <a:r>
              <a:rPr lang="en-US" b="1" dirty="0" smtClean="0"/>
              <a:t>Real </a:t>
            </a:r>
            <a:r>
              <a:rPr lang="en-US" b="1" dirty="0"/>
              <a:t>Interest Rate </a:t>
            </a:r>
            <a:r>
              <a:rPr lang="en-US" b="1" dirty="0" smtClean="0"/>
              <a:t>→</a:t>
            </a:r>
            <a:r>
              <a:rPr lang="en-US" dirty="0" smtClean="0"/>
              <a:t> </a:t>
            </a:r>
            <a:r>
              <a:rPr lang="en-US" dirty="0"/>
              <a:t>↓ </a:t>
            </a:r>
            <a:r>
              <a:rPr lang="en-US" b="1" dirty="0" smtClean="0"/>
              <a:t>Capital </a:t>
            </a:r>
            <a:r>
              <a:rPr lang="en-US" b="1" dirty="0"/>
              <a:t>Inflows</a:t>
            </a:r>
            <a:r>
              <a:rPr lang="en-US" b="1" dirty="0" smtClean="0"/>
              <a:t>→</a:t>
            </a:r>
            <a:r>
              <a:rPr lang="en-US" dirty="0"/>
              <a:t> ↓ </a:t>
            </a:r>
            <a:r>
              <a:rPr lang="en-US" b="1" dirty="0" smtClean="0"/>
              <a:t>Exchange </a:t>
            </a:r>
            <a:r>
              <a:rPr lang="en-US" b="1" dirty="0"/>
              <a:t>Rate</a:t>
            </a:r>
          </a:p>
          <a:p>
            <a:endParaRPr lang="en-US" dirty="0"/>
          </a:p>
        </p:txBody>
      </p:sp>
      <p:pic>
        <p:nvPicPr>
          <p:cNvPr id="4" name="Picture 3"/>
          <p:cNvPicPr>
            <a:picLocks noChangeAspect="1"/>
          </p:cNvPicPr>
          <p:nvPr/>
        </p:nvPicPr>
        <p:blipFill>
          <a:blip r:embed="rId2"/>
          <a:stretch>
            <a:fillRect/>
          </a:stretch>
        </p:blipFill>
        <p:spPr>
          <a:xfrm>
            <a:off x="6159813" y="3697578"/>
            <a:ext cx="4137286" cy="2755688"/>
          </a:xfrm>
          <a:prstGeom prst="rect">
            <a:avLst/>
          </a:prstGeom>
        </p:spPr>
      </p:pic>
      <p:pic>
        <p:nvPicPr>
          <p:cNvPr id="5" name="Picture 4"/>
          <p:cNvPicPr>
            <a:picLocks noChangeAspect="1"/>
          </p:cNvPicPr>
          <p:nvPr/>
        </p:nvPicPr>
        <p:blipFill>
          <a:blip r:embed="rId3"/>
          <a:stretch>
            <a:fillRect/>
          </a:stretch>
        </p:blipFill>
        <p:spPr>
          <a:xfrm>
            <a:off x="7005202" y="1156944"/>
            <a:ext cx="3043296" cy="2540634"/>
          </a:xfrm>
          <a:prstGeom prst="rect">
            <a:avLst/>
          </a:prstGeom>
        </p:spPr>
      </p:pic>
      <p:sp>
        <p:nvSpPr>
          <p:cNvPr id="6" name="TextBox 5"/>
          <p:cNvSpPr txBox="1"/>
          <p:nvPr/>
        </p:nvSpPr>
        <p:spPr>
          <a:xfrm>
            <a:off x="10046793" y="1518245"/>
            <a:ext cx="1549137" cy="1323439"/>
          </a:xfrm>
          <a:prstGeom prst="rect">
            <a:avLst/>
          </a:prstGeom>
          <a:noFill/>
        </p:spPr>
        <p:txBody>
          <a:bodyPr wrap="square" rtlCol="0">
            <a:spAutoFit/>
          </a:bodyPr>
          <a:lstStyle/>
          <a:p>
            <a:r>
              <a:rPr lang="en-US" sz="1600" dirty="0" smtClean="0"/>
              <a:t>Less government borrowing actually means →↓</a:t>
            </a:r>
            <a:r>
              <a:rPr lang="en-US" sz="1600" dirty="0"/>
              <a:t> D</a:t>
            </a:r>
            <a:r>
              <a:rPr lang="en-US" sz="1600" baseline="-25000" dirty="0"/>
              <a:t>LF </a:t>
            </a:r>
            <a:r>
              <a:rPr lang="en-US" sz="1600" dirty="0" smtClean="0"/>
              <a:t>↓</a:t>
            </a:r>
            <a:r>
              <a:rPr lang="en-US" sz="1600" dirty="0"/>
              <a:t> IR</a:t>
            </a:r>
          </a:p>
        </p:txBody>
      </p:sp>
      <p:cxnSp>
        <p:nvCxnSpPr>
          <p:cNvPr id="9" name="Straight Connector 8"/>
          <p:cNvCxnSpPr/>
          <p:nvPr/>
        </p:nvCxnSpPr>
        <p:spPr>
          <a:xfrm flipV="1">
            <a:off x="7853679" y="3866615"/>
            <a:ext cx="2294792" cy="203981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813832" y="4029012"/>
            <a:ext cx="703248" cy="276999"/>
          </a:xfrm>
          <a:prstGeom prst="rect">
            <a:avLst/>
          </a:prstGeom>
          <a:noFill/>
        </p:spPr>
        <p:txBody>
          <a:bodyPr wrap="square" rtlCol="0">
            <a:spAutoFit/>
          </a:bodyPr>
          <a:lstStyle/>
          <a:p>
            <a:r>
              <a:rPr lang="en-US" sz="1200" dirty="0" smtClean="0">
                <a:solidFill>
                  <a:srgbClr val="00B0F0"/>
                </a:solidFill>
              </a:rPr>
              <a:t>Supply</a:t>
            </a:r>
            <a:r>
              <a:rPr lang="en-US" sz="1200" baseline="-25000" dirty="0" smtClean="0">
                <a:solidFill>
                  <a:srgbClr val="00B0F0"/>
                </a:solidFill>
              </a:rPr>
              <a:t>1</a:t>
            </a:r>
            <a:endParaRPr lang="en-US" sz="1200" dirty="0">
              <a:solidFill>
                <a:srgbClr val="00B0F0"/>
              </a:solidFill>
            </a:endParaRPr>
          </a:p>
        </p:txBody>
      </p:sp>
      <p:grpSp>
        <p:nvGrpSpPr>
          <p:cNvPr id="11" name="Group 10"/>
          <p:cNvGrpSpPr/>
          <p:nvPr/>
        </p:nvGrpSpPr>
        <p:grpSpPr>
          <a:xfrm>
            <a:off x="6161112" y="3784061"/>
            <a:ext cx="4196862" cy="2804675"/>
            <a:chOff x="6531020" y="3214837"/>
            <a:chExt cx="4822780" cy="3212269"/>
          </a:xfrm>
        </p:grpSpPr>
        <p:pic>
          <p:nvPicPr>
            <p:cNvPr id="12" name="Picture 11"/>
            <p:cNvPicPr>
              <a:picLocks noChangeAspect="1"/>
            </p:cNvPicPr>
            <p:nvPr/>
          </p:nvPicPr>
          <p:blipFill>
            <a:blip r:embed="rId2"/>
            <a:stretch>
              <a:fillRect/>
            </a:stretch>
          </p:blipFill>
          <p:spPr>
            <a:xfrm>
              <a:off x="6531020" y="3214837"/>
              <a:ext cx="4822780" cy="3212269"/>
            </a:xfrm>
            <a:prstGeom prst="rect">
              <a:avLst/>
            </a:prstGeom>
          </p:spPr>
        </p:pic>
        <p:cxnSp>
          <p:nvCxnSpPr>
            <p:cNvPr id="13" name="Straight Connector 12"/>
            <p:cNvCxnSpPr/>
            <p:nvPr/>
          </p:nvCxnSpPr>
          <p:spPr>
            <a:xfrm>
              <a:off x="7517423" y="4953000"/>
              <a:ext cx="1345223" cy="14655"/>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862646" y="4967655"/>
              <a:ext cx="0" cy="1134207"/>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350805" y="5795363"/>
            <a:ext cx="1496266" cy="954107"/>
          </a:xfrm>
          <a:prstGeom prst="rect">
            <a:avLst/>
          </a:prstGeom>
          <a:solidFill>
            <a:schemeClr val="accent5">
              <a:lumMod val="20000"/>
              <a:lumOff val="80000"/>
            </a:schemeClr>
          </a:solidFill>
        </p:spPr>
        <p:txBody>
          <a:bodyPr wrap="square" rtlCol="0">
            <a:spAutoFit/>
          </a:bodyPr>
          <a:lstStyle/>
          <a:p>
            <a:r>
              <a:rPr lang="en-US" sz="1400" dirty="0" smtClean="0"/>
              <a:t>Note: We could also draw an increase of supply of currency.</a:t>
            </a:r>
            <a:endParaRPr lang="en-US" sz="1400" dirty="0"/>
          </a:p>
        </p:txBody>
      </p:sp>
      <p:sp>
        <p:nvSpPr>
          <p:cNvPr id="8" name="TextBox 7"/>
          <p:cNvSpPr txBox="1"/>
          <p:nvPr/>
        </p:nvSpPr>
        <p:spPr>
          <a:xfrm>
            <a:off x="6515367" y="32400"/>
            <a:ext cx="4890326" cy="923330"/>
          </a:xfrm>
          <a:prstGeom prst="rect">
            <a:avLst/>
          </a:prstGeom>
          <a:solidFill>
            <a:srgbClr val="FFFF00"/>
          </a:solidFill>
        </p:spPr>
        <p:txBody>
          <a:bodyPr wrap="square" rtlCol="0">
            <a:spAutoFit/>
          </a:bodyPr>
          <a:lstStyle/>
          <a:p>
            <a:r>
              <a:rPr lang="en-US" dirty="0" smtClean="0">
                <a:solidFill>
                  <a:srgbClr val="FF0000"/>
                </a:solidFill>
              </a:rPr>
              <a:t>Summary</a:t>
            </a:r>
          </a:p>
          <a:p>
            <a:pPr marL="0" lvl="1"/>
            <a:r>
              <a:rPr lang="en-US" dirty="0">
                <a:solidFill>
                  <a:srgbClr val="FF0000"/>
                </a:solidFill>
              </a:rPr>
              <a:t>Contractionary fiscal policy→ ↓ Real Interest Rate → ↓ Capital Inflows→ ↓ Exchange </a:t>
            </a:r>
            <a:r>
              <a:rPr lang="en-US" dirty="0" smtClean="0">
                <a:solidFill>
                  <a:srgbClr val="FF0000"/>
                </a:solidFill>
              </a:rPr>
              <a:t>Rate</a:t>
            </a:r>
            <a:endParaRPr lang="en-US" dirty="0">
              <a:solidFill>
                <a:srgbClr val="FF0000"/>
              </a:solidFill>
            </a:endParaRPr>
          </a:p>
        </p:txBody>
      </p:sp>
      <p:sp>
        <p:nvSpPr>
          <p:cNvPr id="7" name="TextBox 6"/>
          <p:cNvSpPr txBox="1"/>
          <p:nvPr/>
        </p:nvSpPr>
        <p:spPr>
          <a:xfrm>
            <a:off x="10148471" y="4531511"/>
            <a:ext cx="1826495" cy="1077218"/>
          </a:xfrm>
          <a:prstGeom prst="rect">
            <a:avLst/>
          </a:prstGeom>
          <a:noFill/>
        </p:spPr>
        <p:txBody>
          <a:bodyPr wrap="square" rtlCol="0">
            <a:spAutoFit/>
          </a:bodyPr>
          <a:lstStyle/>
          <a:p>
            <a:r>
              <a:rPr lang="en-US" sz="1600" dirty="0" smtClean="0"/>
              <a:t>Lower interest rate leads to ↓net capital inflows →↓</a:t>
            </a:r>
            <a:r>
              <a:rPr lang="en-US" sz="1600" dirty="0" err="1" smtClean="0"/>
              <a:t>D</a:t>
            </a:r>
            <a:r>
              <a:rPr lang="en-US" sz="1600" baseline="-25000" dirty="0" err="1" smtClean="0"/>
              <a:t>dollars</a:t>
            </a:r>
            <a:r>
              <a:rPr lang="en-US" sz="1600" dirty="0" err="1" smtClean="0"/>
              <a:t>↑S</a:t>
            </a:r>
            <a:r>
              <a:rPr lang="en-US" sz="1600" baseline="-25000" dirty="0" err="1" smtClean="0"/>
              <a:t>dollars</a:t>
            </a:r>
            <a:endParaRPr lang="en-US" sz="1600" dirty="0"/>
          </a:p>
        </p:txBody>
      </p:sp>
    </p:spTree>
    <p:extLst>
      <p:ext uri="{BB962C8B-B14F-4D97-AF65-F5344CB8AC3E}">
        <p14:creationId xmlns:p14="http://schemas.microsoft.com/office/powerpoint/2010/main" val="161733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a:t>
            </a:r>
            <a:r>
              <a:rPr lang="en-US" dirty="0" smtClean="0"/>
              <a:t>is the effect of expansionary FP on the exchange rate? Give a description of how this occurs.</a:t>
            </a:r>
          </a:p>
          <a:p>
            <a:pPr marL="0" lvl="1"/>
            <a:r>
              <a:rPr lang="en-US" sz="3200" dirty="0">
                <a:solidFill>
                  <a:srgbClr val="0070C0"/>
                </a:solidFill>
              </a:rPr>
              <a:t>Expansionary fiscal policy→↑Real Interest Rate </a:t>
            </a:r>
            <a:r>
              <a:rPr lang="en-US" sz="3200" dirty="0" smtClean="0">
                <a:solidFill>
                  <a:srgbClr val="0070C0"/>
                </a:solidFill>
              </a:rPr>
              <a:t>→↑</a:t>
            </a:r>
            <a:r>
              <a:rPr lang="en-US" sz="3200" dirty="0">
                <a:solidFill>
                  <a:srgbClr val="0070C0"/>
                </a:solidFill>
              </a:rPr>
              <a:t>Capital Inflows→↑ Demand for currency→↑ Exchange Rate</a:t>
            </a:r>
          </a:p>
          <a:p>
            <a:endParaRPr lang="en-US" dirty="0"/>
          </a:p>
        </p:txBody>
      </p:sp>
    </p:spTree>
    <p:extLst>
      <p:ext uri="{BB962C8B-B14F-4D97-AF65-F5344CB8AC3E}">
        <p14:creationId xmlns:p14="http://schemas.microsoft.com/office/powerpoint/2010/main" val="18494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890" y="90805"/>
            <a:ext cx="4742180" cy="813435"/>
          </a:xfrm>
        </p:spPr>
        <p:txBody>
          <a:bodyPr/>
          <a:lstStyle/>
          <a:p>
            <a:r>
              <a:rPr lang="en-US" dirty="0" smtClean="0"/>
              <a:t>‘Chains of Events’</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375451"/>
            <a:ext cx="3031313" cy="923330"/>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(crowding out)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
        <p:nvSpPr>
          <p:cNvPr id="15" name="Oval 14"/>
          <p:cNvSpPr/>
          <p:nvPr/>
        </p:nvSpPr>
        <p:spPr>
          <a:xfrm rot="19885603">
            <a:off x="111201" y="4616999"/>
            <a:ext cx="3376573" cy="2446452"/>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09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202565"/>
            <a:ext cx="6032099" cy="711835"/>
          </a:xfrm>
        </p:spPr>
        <p:txBody>
          <a:bodyPr>
            <a:normAutofit fontScale="90000"/>
          </a:bodyPr>
          <a:lstStyle/>
          <a:p>
            <a:r>
              <a:rPr lang="en-US" dirty="0" smtClean="0"/>
              <a:t>Expansionary MP and Exchange Rate</a:t>
            </a:r>
            <a:endParaRPr lang="en-US" dirty="0"/>
          </a:p>
        </p:txBody>
      </p:sp>
      <p:sp>
        <p:nvSpPr>
          <p:cNvPr id="3" name="Content Placeholder 2"/>
          <p:cNvSpPr>
            <a:spLocks noGrp="1"/>
          </p:cNvSpPr>
          <p:nvPr>
            <p:ph idx="1"/>
          </p:nvPr>
        </p:nvSpPr>
        <p:spPr>
          <a:xfrm>
            <a:off x="534853" y="1880999"/>
            <a:ext cx="4989055" cy="4730817"/>
          </a:xfrm>
        </p:spPr>
        <p:txBody>
          <a:bodyPr>
            <a:normAutofit/>
          </a:bodyPr>
          <a:lstStyle/>
          <a:p>
            <a:r>
              <a:rPr lang="en-US" dirty="0" smtClean="0">
                <a:solidFill>
                  <a:srgbClr val="00B0F0"/>
                </a:solidFill>
              </a:rPr>
              <a:t>Expansionary Monetary Policy</a:t>
            </a:r>
            <a:r>
              <a:rPr lang="en-US" dirty="0">
                <a:solidFill>
                  <a:srgbClr val="00B0F0"/>
                </a:solidFill>
              </a:rPr>
              <a:t> </a:t>
            </a:r>
            <a:r>
              <a:rPr lang="en-US" dirty="0" smtClean="0"/>
              <a:t>→↑MS→↓Interest Rate</a:t>
            </a:r>
          </a:p>
          <a:p>
            <a:r>
              <a:rPr lang="en-US" dirty="0" smtClean="0"/>
              <a:t>As we have covered previously, </a:t>
            </a:r>
            <a:r>
              <a:rPr lang="en-US" dirty="0"/>
              <a:t>↓Interest Rate</a:t>
            </a:r>
            <a:r>
              <a:rPr lang="en-US" dirty="0" smtClean="0"/>
              <a:t>→↓Net Capital inflows→↓Demand for the currency</a:t>
            </a:r>
            <a:r>
              <a:rPr lang="en-US" dirty="0"/>
              <a:t> </a:t>
            </a:r>
            <a:r>
              <a:rPr lang="en-US" dirty="0" smtClean="0"/>
              <a:t>→</a:t>
            </a:r>
            <a:r>
              <a:rPr lang="en-US" dirty="0" smtClean="0">
                <a:solidFill>
                  <a:srgbClr val="00B0F0"/>
                </a:solidFill>
              </a:rPr>
              <a:t>↓Exchange Rate</a:t>
            </a:r>
          </a:p>
          <a:p>
            <a:r>
              <a:rPr lang="en-US" dirty="0" smtClean="0"/>
              <a:t>Therefore, we can </a:t>
            </a:r>
            <a:r>
              <a:rPr lang="en-US" b="1" i="1" dirty="0" smtClean="0"/>
              <a:t>observe a relationship between Monetary Policy and exchange rate</a:t>
            </a:r>
            <a:r>
              <a:rPr lang="en-US" dirty="0" smtClean="0"/>
              <a:t>.</a:t>
            </a:r>
          </a:p>
          <a:p>
            <a:endParaRPr lang="en-US" dirty="0"/>
          </a:p>
        </p:txBody>
      </p:sp>
      <p:sp>
        <p:nvSpPr>
          <p:cNvPr id="12" name="TextBox 11"/>
          <p:cNvSpPr txBox="1"/>
          <p:nvPr/>
        </p:nvSpPr>
        <p:spPr>
          <a:xfrm>
            <a:off x="6525929" y="5669279"/>
            <a:ext cx="5129761" cy="1015663"/>
          </a:xfrm>
          <a:prstGeom prst="rect">
            <a:avLst/>
          </a:prstGeom>
          <a:solidFill>
            <a:srgbClr val="FFFF00"/>
          </a:solidFill>
        </p:spPr>
        <p:txBody>
          <a:bodyPr wrap="square" rtlCol="0">
            <a:spAutoFit/>
          </a:bodyPr>
          <a:lstStyle/>
          <a:p>
            <a:r>
              <a:rPr lang="en-US" dirty="0" smtClean="0">
                <a:solidFill>
                  <a:srgbClr val="FF0000"/>
                </a:solidFill>
              </a:rPr>
              <a:t>Summary</a:t>
            </a:r>
          </a:p>
          <a:p>
            <a:r>
              <a:rPr lang="en-US" sz="1400" dirty="0" smtClean="0">
                <a:solidFill>
                  <a:srgbClr val="FF0000"/>
                </a:solidFill>
              </a:rPr>
              <a:t>There is a relationship between Monetary Policy and Exchange Rate.</a:t>
            </a:r>
          </a:p>
          <a:p>
            <a:r>
              <a:rPr lang="en-US" sz="1400" b="1" dirty="0">
                <a:solidFill>
                  <a:srgbClr val="FF0000"/>
                </a:solidFill>
              </a:rPr>
              <a:t>Expansionary MP </a:t>
            </a:r>
            <a:r>
              <a:rPr lang="en-US" sz="1400" dirty="0">
                <a:solidFill>
                  <a:srgbClr val="FF0000"/>
                </a:solidFill>
              </a:rPr>
              <a:t>→↑MS→↓Interest Rate</a:t>
            </a:r>
            <a:r>
              <a:rPr lang="en-US" sz="1400" dirty="0" smtClean="0">
                <a:solidFill>
                  <a:srgbClr val="FF0000"/>
                </a:solidFill>
              </a:rPr>
              <a:t>→↓net Capital </a:t>
            </a:r>
            <a:r>
              <a:rPr lang="en-US" sz="1400" dirty="0" err="1" smtClean="0">
                <a:solidFill>
                  <a:srgbClr val="FF0000"/>
                </a:solidFill>
              </a:rPr>
              <a:t>inFlows</a:t>
            </a:r>
            <a:r>
              <a:rPr lang="en-US" sz="1400" dirty="0">
                <a:solidFill>
                  <a:srgbClr val="FF0000"/>
                </a:solidFill>
              </a:rPr>
              <a:t>→↓Demand for the currency →↓Exchange </a:t>
            </a:r>
            <a:r>
              <a:rPr lang="en-US" sz="1400" dirty="0" smtClean="0">
                <a:solidFill>
                  <a:srgbClr val="FF0000"/>
                </a:solidFill>
              </a:rPr>
              <a:t>Rate</a:t>
            </a:r>
            <a:endParaRPr lang="en-US" sz="1400" dirty="0">
              <a:solidFill>
                <a:srgbClr val="FF0000"/>
              </a:solidFill>
            </a:endParaRPr>
          </a:p>
        </p:txBody>
      </p:sp>
      <p:pic>
        <p:nvPicPr>
          <p:cNvPr id="14" name="Picture 13"/>
          <p:cNvPicPr>
            <a:picLocks noChangeAspect="1"/>
          </p:cNvPicPr>
          <p:nvPr/>
        </p:nvPicPr>
        <p:blipFill>
          <a:blip r:embed="rId2"/>
          <a:stretch>
            <a:fillRect/>
          </a:stretch>
        </p:blipFill>
        <p:spPr>
          <a:xfrm>
            <a:off x="6978317" y="9625"/>
            <a:ext cx="4026634" cy="3076591"/>
          </a:xfrm>
          <a:prstGeom prst="rect">
            <a:avLst/>
          </a:prstGeom>
        </p:spPr>
      </p:pic>
      <p:pic>
        <p:nvPicPr>
          <p:cNvPr id="4" name="Picture 3"/>
          <p:cNvPicPr>
            <a:picLocks noChangeAspect="1"/>
          </p:cNvPicPr>
          <p:nvPr/>
        </p:nvPicPr>
        <p:blipFill>
          <a:blip r:embed="rId3"/>
          <a:stretch>
            <a:fillRect/>
          </a:stretch>
        </p:blipFill>
        <p:spPr>
          <a:xfrm>
            <a:off x="7161197" y="3086216"/>
            <a:ext cx="3707799" cy="2520334"/>
          </a:xfrm>
          <a:prstGeom prst="rect">
            <a:avLst/>
          </a:prstGeom>
        </p:spPr>
      </p:pic>
      <p:grpSp>
        <p:nvGrpSpPr>
          <p:cNvPr id="8" name="Group 7"/>
          <p:cNvGrpSpPr/>
          <p:nvPr/>
        </p:nvGrpSpPr>
        <p:grpSpPr>
          <a:xfrm>
            <a:off x="6624500" y="2950576"/>
            <a:ext cx="4196862" cy="2804675"/>
            <a:chOff x="6531020" y="3214837"/>
            <a:chExt cx="4822780" cy="3212269"/>
          </a:xfrm>
        </p:grpSpPr>
        <p:pic>
          <p:nvPicPr>
            <p:cNvPr id="9" name="Picture 8"/>
            <p:cNvPicPr>
              <a:picLocks noChangeAspect="1"/>
            </p:cNvPicPr>
            <p:nvPr/>
          </p:nvPicPr>
          <p:blipFill>
            <a:blip r:embed="rId4"/>
            <a:stretch>
              <a:fillRect/>
            </a:stretch>
          </p:blipFill>
          <p:spPr>
            <a:xfrm>
              <a:off x="6531020" y="3214837"/>
              <a:ext cx="4822780" cy="3212269"/>
            </a:xfrm>
            <a:prstGeom prst="rect">
              <a:avLst/>
            </a:prstGeom>
          </p:spPr>
        </p:pic>
        <p:cxnSp>
          <p:nvCxnSpPr>
            <p:cNvPr id="10" name="Straight Connector 9"/>
            <p:cNvCxnSpPr/>
            <p:nvPr/>
          </p:nvCxnSpPr>
          <p:spPr>
            <a:xfrm>
              <a:off x="7517423" y="4953000"/>
              <a:ext cx="1345223" cy="14655"/>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862646" y="4967655"/>
              <a:ext cx="0" cy="1134207"/>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0657560" y="3569767"/>
            <a:ext cx="1496266" cy="954107"/>
          </a:xfrm>
          <a:prstGeom prst="rect">
            <a:avLst/>
          </a:prstGeom>
          <a:solidFill>
            <a:schemeClr val="accent5">
              <a:lumMod val="20000"/>
              <a:lumOff val="80000"/>
            </a:schemeClr>
          </a:solidFill>
        </p:spPr>
        <p:txBody>
          <a:bodyPr wrap="square" rtlCol="0">
            <a:spAutoFit/>
          </a:bodyPr>
          <a:lstStyle/>
          <a:p>
            <a:r>
              <a:rPr lang="en-US" sz="1400" dirty="0" smtClean="0"/>
              <a:t>Note: We could also draw an increase of supply of currency.</a:t>
            </a:r>
            <a:endParaRPr lang="en-US" sz="1400" dirty="0"/>
          </a:p>
        </p:txBody>
      </p:sp>
      <p:sp>
        <p:nvSpPr>
          <p:cNvPr id="13" name="TextBox 12"/>
          <p:cNvSpPr txBox="1"/>
          <p:nvPr/>
        </p:nvSpPr>
        <p:spPr>
          <a:xfrm>
            <a:off x="3854923" y="437063"/>
            <a:ext cx="2769577" cy="769441"/>
          </a:xfrm>
          <a:prstGeom prst="rect">
            <a:avLst/>
          </a:prstGeom>
          <a:solidFill>
            <a:srgbClr val="FFFF00"/>
          </a:solidFill>
        </p:spPr>
        <p:txBody>
          <a:bodyPr wrap="square" rtlCol="0">
            <a:spAutoFit/>
          </a:bodyPr>
          <a:lstStyle/>
          <a:p>
            <a:r>
              <a:rPr lang="en-US" sz="1600" dirty="0" smtClean="0">
                <a:solidFill>
                  <a:srgbClr val="FF0000"/>
                </a:solidFill>
              </a:rPr>
              <a:t>Summary</a:t>
            </a:r>
          </a:p>
          <a:p>
            <a:pPr marL="0" lvl="1"/>
            <a:r>
              <a:rPr lang="en-US" sz="1400" dirty="0" smtClean="0">
                <a:solidFill>
                  <a:srgbClr val="FF0000"/>
                </a:solidFill>
              </a:rPr>
              <a:t>Expansionary </a:t>
            </a:r>
            <a:r>
              <a:rPr lang="en-US" sz="1400" dirty="0" smtClean="0">
                <a:solidFill>
                  <a:srgbClr val="FF0000"/>
                </a:solidFill>
              </a:rPr>
              <a:t>MP</a:t>
            </a:r>
            <a:r>
              <a:rPr lang="en-US" sz="1400" dirty="0" smtClean="0">
                <a:solidFill>
                  <a:srgbClr val="FF0000"/>
                </a:solidFill>
              </a:rPr>
              <a:t>→↓</a:t>
            </a:r>
            <a:r>
              <a:rPr lang="en-US" sz="1400" dirty="0">
                <a:solidFill>
                  <a:srgbClr val="FF0000"/>
                </a:solidFill>
              </a:rPr>
              <a:t>IR→↓Net </a:t>
            </a:r>
            <a:r>
              <a:rPr lang="en-US" sz="1400" dirty="0" smtClean="0">
                <a:solidFill>
                  <a:srgbClr val="FF0000"/>
                </a:solidFill>
              </a:rPr>
              <a:t>Capital Inflows</a:t>
            </a:r>
            <a:r>
              <a:rPr lang="en-US" sz="1400" dirty="0">
                <a:solidFill>
                  <a:srgbClr val="FF0000"/>
                </a:solidFill>
              </a:rPr>
              <a:t>→↓Exchange </a:t>
            </a:r>
            <a:r>
              <a:rPr lang="en-US" sz="1400" dirty="0" smtClean="0">
                <a:solidFill>
                  <a:srgbClr val="FF0000"/>
                </a:solidFill>
              </a:rPr>
              <a:t>Rate</a:t>
            </a:r>
          </a:p>
        </p:txBody>
      </p:sp>
    </p:spTree>
    <p:extLst>
      <p:ext uri="{BB962C8B-B14F-4D97-AF65-F5344CB8AC3E}">
        <p14:creationId xmlns:p14="http://schemas.microsoft.com/office/powerpoint/2010/main" val="1168456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61" y="172620"/>
            <a:ext cx="3804323" cy="1325563"/>
          </a:xfrm>
        </p:spPr>
        <p:txBody>
          <a:bodyPr>
            <a:noAutofit/>
          </a:bodyPr>
          <a:lstStyle/>
          <a:p>
            <a:r>
              <a:rPr lang="en-US" sz="3600" dirty="0" smtClean="0"/>
              <a:t>Contractionary Monetary </a:t>
            </a:r>
            <a:r>
              <a:rPr lang="en-US" sz="3600" dirty="0" smtClean="0"/>
              <a:t>Policy and Exchange Rate</a:t>
            </a:r>
            <a:endParaRPr lang="en-US" sz="3600" dirty="0"/>
          </a:p>
        </p:txBody>
      </p:sp>
      <p:sp>
        <p:nvSpPr>
          <p:cNvPr id="3" name="Content Placeholder 2"/>
          <p:cNvSpPr>
            <a:spLocks noGrp="1"/>
          </p:cNvSpPr>
          <p:nvPr>
            <p:ph idx="1"/>
          </p:nvPr>
        </p:nvSpPr>
        <p:spPr>
          <a:xfrm>
            <a:off x="443564" y="1679309"/>
            <a:ext cx="5994102" cy="4351338"/>
          </a:xfrm>
        </p:spPr>
        <p:txBody>
          <a:bodyPr/>
          <a:lstStyle/>
          <a:p>
            <a:r>
              <a:rPr lang="en-US" dirty="0" smtClean="0"/>
              <a:t>Contractionary MP will have the opposite effect of that shown on the previous slide.</a:t>
            </a:r>
          </a:p>
          <a:p>
            <a:r>
              <a:rPr lang="en-US" dirty="0" smtClean="0">
                <a:solidFill>
                  <a:srgbClr val="00B0F0"/>
                </a:solidFill>
              </a:rPr>
              <a:t>Contractionary </a:t>
            </a:r>
            <a:r>
              <a:rPr lang="en-US" dirty="0">
                <a:solidFill>
                  <a:srgbClr val="00B0F0"/>
                </a:solidFill>
              </a:rPr>
              <a:t>Monetary Policy </a:t>
            </a:r>
            <a:r>
              <a:rPr lang="en-US" dirty="0" smtClean="0"/>
              <a:t>→</a:t>
            </a:r>
            <a:r>
              <a:rPr lang="en-US" dirty="0"/>
              <a:t>↓</a:t>
            </a:r>
            <a:r>
              <a:rPr lang="en-US" dirty="0" smtClean="0"/>
              <a:t>MS→↑Interest </a:t>
            </a:r>
            <a:r>
              <a:rPr lang="en-US" dirty="0"/>
              <a:t>Rate</a:t>
            </a:r>
          </a:p>
          <a:p>
            <a:r>
              <a:rPr lang="en-US" dirty="0"/>
              <a:t>As we have covered previously, ↑</a:t>
            </a:r>
            <a:r>
              <a:rPr lang="en-US" dirty="0" smtClean="0"/>
              <a:t>Interest </a:t>
            </a:r>
            <a:r>
              <a:rPr lang="en-US" dirty="0"/>
              <a:t>Rate</a:t>
            </a:r>
            <a:r>
              <a:rPr lang="en-US" dirty="0" smtClean="0"/>
              <a:t>→</a:t>
            </a:r>
            <a:r>
              <a:rPr lang="en-US" dirty="0"/>
              <a:t>↑</a:t>
            </a:r>
            <a:r>
              <a:rPr lang="en-US" dirty="0" smtClean="0"/>
              <a:t>Capital </a:t>
            </a:r>
            <a:r>
              <a:rPr lang="en-US" dirty="0"/>
              <a:t>Flows</a:t>
            </a:r>
            <a:r>
              <a:rPr lang="en-US" dirty="0" smtClean="0"/>
              <a:t>→</a:t>
            </a:r>
            <a:r>
              <a:rPr lang="en-US" dirty="0"/>
              <a:t>↑</a:t>
            </a:r>
            <a:r>
              <a:rPr lang="en-US" dirty="0" smtClean="0"/>
              <a:t>Demand </a:t>
            </a:r>
            <a:r>
              <a:rPr lang="en-US" dirty="0"/>
              <a:t>for the currency </a:t>
            </a:r>
            <a:r>
              <a:rPr lang="en-US" dirty="0" smtClean="0"/>
              <a:t>→</a:t>
            </a:r>
            <a:r>
              <a:rPr lang="en-US" dirty="0"/>
              <a:t>↑</a:t>
            </a:r>
            <a:r>
              <a:rPr lang="en-US" dirty="0" smtClean="0">
                <a:solidFill>
                  <a:srgbClr val="00B0F0"/>
                </a:solidFill>
              </a:rPr>
              <a:t>Exchange </a:t>
            </a:r>
            <a:r>
              <a:rPr lang="en-US" dirty="0">
                <a:solidFill>
                  <a:srgbClr val="00B0F0"/>
                </a:solidFill>
              </a:rPr>
              <a:t>Rate</a:t>
            </a:r>
          </a:p>
          <a:p>
            <a:endParaRPr lang="en-US" dirty="0"/>
          </a:p>
        </p:txBody>
      </p:sp>
      <p:pic>
        <p:nvPicPr>
          <p:cNvPr id="4" name="Picture 3"/>
          <p:cNvPicPr>
            <a:picLocks noChangeAspect="1"/>
          </p:cNvPicPr>
          <p:nvPr/>
        </p:nvPicPr>
        <p:blipFill>
          <a:blip r:embed="rId2"/>
          <a:stretch>
            <a:fillRect/>
          </a:stretch>
        </p:blipFill>
        <p:spPr>
          <a:xfrm>
            <a:off x="7140310" y="216269"/>
            <a:ext cx="4204704" cy="2926079"/>
          </a:xfrm>
          <a:prstGeom prst="rect">
            <a:avLst/>
          </a:prstGeom>
        </p:spPr>
      </p:pic>
      <p:sp>
        <p:nvSpPr>
          <p:cNvPr id="6" name="TextBox 5"/>
          <p:cNvSpPr txBox="1"/>
          <p:nvPr/>
        </p:nvSpPr>
        <p:spPr>
          <a:xfrm>
            <a:off x="4251558" y="212730"/>
            <a:ext cx="2769577" cy="769441"/>
          </a:xfrm>
          <a:prstGeom prst="rect">
            <a:avLst/>
          </a:prstGeom>
          <a:solidFill>
            <a:srgbClr val="FFFF00"/>
          </a:solidFill>
        </p:spPr>
        <p:txBody>
          <a:bodyPr wrap="square" rtlCol="0">
            <a:spAutoFit/>
          </a:bodyPr>
          <a:lstStyle/>
          <a:p>
            <a:r>
              <a:rPr lang="en-US" sz="1600" dirty="0" smtClean="0">
                <a:solidFill>
                  <a:srgbClr val="FF0000"/>
                </a:solidFill>
              </a:rPr>
              <a:t>Summary</a:t>
            </a:r>
          </a:p>
          <a:p>
            <a:pPr marL="0" lvl="1"/>
            <a:r>
              <a:rPr lang="en-US" sz="1400" dirty="0" smtClean="0">
                <a:solidFill>
                  <a:srgbClr val="FF0000"/>
                </a:solidFill>
              </a:rPr>
              <a:t>Contractionary MP→↑IR→↑Net Capital Inflows→↑Exchange Rate</a:t>
            </a:r>
          </a:p>
        </p:txBody>
      </p:sp>
      <p:pic>
        <p:nvPicPr>
          <p:cNvPr id="7" name="Picture 6"/>
          <p:cNvPicPr>
            <a:picLocks noChangeAspect="1"/>
          </p:cNvPicPr>
          <p:nvPr/>
        </p:nvPicPr>
        <p:blipFill>
          <a:blip r:embed="rId3"/>
          <a:stretch>
            <a:fillRect/>
          </a:stretch>
        </p:blipFill>
        <p:spPr>
          <a:xfrm>
            <a:off x="7140310" y="3234422"/>
            <a:ext cx="4257696" cy="2796225"/>
          </a:xfrm>
          <a:prstGeom prst="rect">
            <a:avLst/>
          </a:prstGeom>
        </p:spPr>
      </p:pic>
      <p:grpSp>
        <p:nvGrpSpPr>
          <p:cNvPr id="8" name="Group 7"/>
          <p:cNvGrpSpPr/>
          <p:nvPr/>
        </p:nvGrpSpPr>
        <p:grpSpPr>
          <a:xfrm>
            <a:off x="7140310" y="3234421"/>
            <a:ext cx="4204704" cy="2796225"/>
            <a:chOff x="670059" y="3214837"/>
            <a:chExt cx="4851633" cy="3231519"/>
          </a:xfrm>
        </p:grpSpPr>
        <p:pic>
          <p:nvPicPr>
            <p:cNvPr id="9" name="Picture 8"/>
            <p:cNvPicPr>
              <a:picLocks noChangeAspect="1"/>
            </p:cNvPicPr>
            <p:nvPr/>
          </p:nvPicPr>
          <p:blipFill>
            <a:blip r:embed="rId4"/>
            <a:stretch>
              <a:fillRect/>
            </a:stretch>
          </p:blipFill>
          <p:spPr>
            <a:xfrm>
              <a:off x="670059" y="3214837"/>
              <a:ext cx="4851633" cy="3231519"/>
            </a:xfrm>
            <a:prstGeom prst="rect">
              <a:avLst/>
            </a:prstGeom>
          </p:spPr>
        </p:pic>
        <p:cxnSp>
          <p:nvCxnSpPr>
            <p:cNvPr id="10" name="Straight Connector 9"/>
            <p:cNvCxnSpPr/>
            <p:nvPr/>
          </p:nvCxnSpPr>
          <p:spPr>
            <a:xfrm>
              <a:off x="1705708" y="4255477"/>
              <a:ext cx="2233246" cy="17585"/>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905251" y="4273062"/>
              <a:ext cx="32038" cy="1828800"/>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040855" y="5553593"/>
            <a:ext cx="1496266" cy="1169551"/>
          </a:xfrm>
          <a:prstGeom prst="rect">
            <a:avLst/>
          </a:prstGeom>
          <a:solidFill>
            <a:schemeClr val="accent5">
              <a:lumMod val="20000"/>
              <a:lumOff val="80000"/>
            </a:schemeClr>
          </a:solidFill>
        </p:spPr>
        <p:txBody>
          <a:bodyPr wrap="square" rtlCol="0">
            <a:spAutoFit/>
          </a:bodyPr>
          <a:lstStyle/>
          <a:p>
            <a:r>
              <a:rPr lang="en-US" sz="1400" dirty="0" smtClean="0"/>
              <a:t>Note: We could also draw a decrease of supply of currency.</a:t>
            </a:r>
            <a:endParaRPr lang="en-US" sz="1400" dirty="0"/>
          </a:p>
        </p:txBody>
      </p:sp>
    </p:spTree>
    <p:extLst>
      <p:ext uri="{BB962C8B-B14F-4D97-AF65-F5344CB8AC3E}">
        <p14:creationId xmlns:p14="http://schemas.microsoft.com/office/powerpoint/2010/main" val="101523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890" y="90805"/>
            <a:ext cx="4742180" cy="813435"/>
          </a:xfrm>
        </p:spPr>
        <p:txBody>
          <a:bodyPr/>
          <a:lstStyle/>
          <a:p>
            <a:r>
              <a:rPr lang="en-US" dirty="0" smtClean="0"/>
              <a:t>‘Chains of Events’</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375451"/>
            <a:ext cx="3031313" cy="923330"/>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(crowding out)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Tree>
    <p:extLst>
      <p:ext uri="{BB962C8B-B14F-4D97-AF65-F5344CB8AC3E}">
        <p14:creationId xmlns:p14="http://schemas.microsoft.com/office/powerpoint/2010/main" val="3792765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00B0F0"/>
                </a:solidFill>
              </a:rPr>
              <a:t>Expansionary MP </a:t>
            </a:r>
            <a:r>
              <a:rPr lang="en-US" dirty="0"/>
              <a:t>→↑MS→↓Interest Rate→↓Capital Flows→↓Demand for the currency →</a:t>
            </a:r>
            <a:r>
              <a:rPr lang="en-US" dirty="0">
                <a:solidFill>
                  <a:srgbClr val="00B0F0"/>
                </a:solidFill>
              </a:rPr>
              <a:t>↓Exchange </a:t>
            </a:r>
            <a:r>
              <a:rPr lang="en-US" dirty="0" smtClean="0">
                <a:solidFill>
                  <a:srgbClr val="00B0F0"/>
                </a:solidFill>
              </a:rPr>
              <a:t>Rate</a:t>
            </a:r>
          </a:p>
          <a:p>
            <a:endParaRPr lang="en-US" dirty="0">
              <a:solidFill>
                <a:srgbClr val="00B0F0"/>
              </a:solidFill>
            </a:endParaRPr>
          </a:p>
          <a:p>
            <a:r>
              <a:rPr lang="en-US" b="1" dirty="0">
                <a:solidFill>
                  <a:srgbClr val="00B050"/>
                </a:solidFill>
              </a:rPr>
              <a:t>Contractionary MP </a:t>
            </a:r>
            <a:r>
              <a:rPr lang="en-US" dirty="0"/>
              <a:t>→↓MS→↑Interest Rate→↑Capital Flows→↑Demand for the currency →</a:t>
            </a:r>
            <a:r>
              <a:rPr lang="en-US" dirty="0">
                <a:solidFill>
                  <a:srgbClr val="00B050"/>
                </a:solidFill>
              </a:rPr>
              <a:t>↑Exchange Rate</a:t>
            </a:r>
          </a:p>
          <a:p>
            <a:endParaRPr lang="en-US" dirty="0"/>
          </a:p>
        </p:txBody>
      </p:sp>
    </p:spTree>
    <p:extLst>
      <p:ext uri="{BB962C8B-B14F-4D97-AF65-F5344CB8AC3E}">
        <p14:creationId xmlns:p14="http://schemas.microsoft.com/office/powerpoint/2010/main" val="2110392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the effect of expansionary </a:t>
            </a:r>
            <a:r>
              <a:rPr lang="en-US" dirty="0" smtClean="0"/>
              <a:t>MP </a:t>
            </a:r>
            <a:r>
              <a:rPr lang="en-US" dirty="0"/>
              <a:t>on the exchange rate? Give a description of how this occurs</a:t>
            </a:r>
            <a:r>
              <a:rPr lang="en-US" dirty="0" smtClean="0"/>
              <a:t>.</a:t>
            </a:r>
            <a:endParaRPr lang="en-US" b="1" dirty="0" smtClean="0">
              <a:solidFill>
                <a:srgbClr val="FF0000"/>
              </a:solidFill>
            </a:endParaRPr>
          </a:p>
          <a:p>
            <a:r>
              <a:rPr lang="en-US" b="1" dirty="0" smtClean="0">
                <a:solidFill>
                  <a:srgbClr val="0070C0"/>
                </a:solidFill>
              </a:rPr>
              <a:t>Expansionary </a:t>
            </a:r>
            <a:r>
              <a:rPr lang="en-US" b="1" dirty="0">
                <a:solidFill>
                  <a:srgbClr val="0070C0"/>
                </a:solidFill>
              </a:rPr>
              <a:t>MP </a:t>
            </a:r>
            <a:r>
              <a:rPr lang="en-US" dirty="0">
                <a:solidFill>
                  <a:srgbClr val="0070C0"/>
                </a:solidFill>
              </a:rPr>
              <a:t>→↑MS→↓Interest Rate</a:t>
            </a:r>
            <a:r>
              <a:rPr lang="en-US" dirty="0" smtClean="0">
                <a:solidFill>
                  <a:srgbClr val="0070C0"/>
                </a:solidFill>
              </a:rPr>
              <a:t>→↓Net Capital </a:t>
            </a:r>
            <a:r>
              <a:rPr lang="en-US" dirty="0">
                <a:solidFill>
                  <a:srgbClr val="0070C0"/>
                </a:solidFill>
              </a:rPr>
              <a:t>Flows→↓Demand for the currency →↓Exchange Rate</a:t>
            </a:r>
          </a:p>
          <a:p>
            <a:r>
              <a:rPr lang="en-US" dirty="0"/>
              <a:t>What is the effect of </a:t>
            </a:r>
            <a:r>
              <a:rPr lang="en-US" dirty="0" smtClean="0"/>
              <a:t>contractionary </a:t>
            </a:r>
            <a:r>
              <a:rPr lang="en-US" dirty="0"/>
              <a:t>MP on the exchange rate? Give a description of how this occurs.</a:t>
            </a:r>
            <a:endParaRPr lang="en-US" b="1" dirty="0">
              <a:solidFill>
                <a:srgbClr val="FF0000"/>
              </a:solidFill>
            </a:endParaRPr>
          </a:p>
          <a:p>
            <a:r>
              <a:rPr lang="en-US" b="1" dirty="0">
                <a:solidFill>
                  <a:srgbClr val="0070C0"/>
                </a:solidFill>
              </a:rPr>
              <a:t>Contractionary MP </a:t>
            </a:r>
            <a:r>
              <a:rPr lang="en-US" dirty="0">
                <a:solidFill>
                  <a:srgbClr val="0070C0"/>
                </a:solidFill>
              </a:rPr>
              <a:t>→↓MS→↑Interest Rate</a:t>
            </a:r>
            <a:r>
              <a:rPr lang="en-US" dirty="0" smtClean="0">
                <a:solidFill>
                  <a:srgbClr val="0070C0"/>
                </a:solidFill>
              </a:rPr>
              <a:t>→↑Net Capital </a:t>
            </a:r>
            <a:r>
              <a:rPr lang="en-US" dirty="0">
                <a:solidFill>
                  <a:srgbClr val="0070C0"/>
                </a:solidFill>
              </a:rPr>
              <a:t>Flows→↑Demand for the currency →↑Exchange Rate</a:t>
            </a:r>
          </a:p>
          <a:p>
            <a:endParaRPr lang="en-US" dirty="0"/>
          </a:p>
        </p:txBody>
      </p:sp>
    </p:spTree>
    <p:extLst>
      <p:ext uri="{BB962C8B-B14F-4D97-AF65-F5344CB8AC3E}">
        <p14:creationId xmlns:p14="http://schemas.microsoft.com/office/powerpoint/2010/main" val="15611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2" y="189443"/>
            <a:ext cx="8370154" cy="478771"/>
          </a:xfrm>
        </p:spPr>
        <p:txBody>
          <a:bodyPr>
            <a:normAutofit fontScale="90000"/>
          </a:bodyPr>
          <a:lstStyle/>
          <a:p>
            <a:r>
              <a:rPr lang="en-US" dirty="0" smtClean="0"/>
              <a:t>Summary: FP, MP and Exchange Rates</a:t>
            </a:r>
            <a:endParaRPr lang="en-US" dirty="0"/>
          </a:p>
        </p:txBody>
      </p:sp>
      <p:sp>
        <p:nvSpPr>
          <p:cNvPr id="4" name="Content Placeholder 3"/>
          <p:cNvSpPr>
            <a:spLocks noGrp="1"/>
          </p:cNvSpPr>
          <p:nvPr>
            <p:ph sz="half" idx="1"/>
          </p:nvPr>
        </p:nvSpPr>
        <p:spPr>
          <a:xfrm>
            <a:off x="263892" y="1113420"/>
            <a:ext cx="3314577" cy="4351338"/>
          </a:xfrm>
          <a:solidFill>
            <a:schemeClr val="bg1">
              <a:lumMod val="95000"/>
            </a:schemeClr>
          </a:solidFill>
        </p:spPr>
        <p:txBody>
          <a:bodyPr/>
          <a:lstStyle/>
          <a:p>
            <a:pPr marL="228600" lvl="1">
              <a:spcBef>
                <a:spcPts val="1000"/>
              </a:spcBef>
            </a:pPr>
            <a:r>
              <a:rPr lang="en-US" b="1" dirty="0"/>
              <a:t>Expansionary fiscal policy</a:t>
            </a:r>
            <a:r>
              <a:rPr lang="en-US" dirty="0"/>
              <a:t>→↑Real Interest Rate </a:t>
            </a:r>
            <a:r>
              <a:rPr lang="en-US" dirty="0" smtClean="0"/>
              <a:t>→↑</a:t>
            </a:r>
            <a:r>
              <a:rPr lang="en-US" dirty="0" smtClean="0"/>
              <a:t>Net Capital </a:t>
            </a:r>
            <a:r>
              <a:rPr lang="en-US" dirty="0"/>
              <a:t>Inflows→↑Exchange Rate</a:t>
            </a:r>
          </a:p>
          <a:p>
            <a:endParaRPr lang="en-US" dirty="0"/>
          </a:p>
        </p:txBody>
      </p:sp>
      <p:sp>
        <p:nvSpPr>
          <p:cNvPr id="5" name="Content Placeholder 4"/>
          <p:cNvSpPr>
            <a:spLocks noGrp="1"/>
          </p:cNvSpPr>
          <p:nvPr>
            <p:ph sz="half" idx="2"/>
          </p:nvPr>
        </p:nvSpPr>
        <p:spPr>
          <a:xfrm>
            <a:off x="6172200" y="1132606"/>
            <a:ext cx="3446585" cy="4351338"/>
          </a:xfrm>
          <a:solidFill>
            <a:schemeClr val="accent4">
              <a:lumMod val="20000"/>
              <a:lumOff val="80000"/>
            </a:schemeClr>
          </a:solidFill>
        </p:spPr>
        <p:txBody>
          <a:bodyPr/>
          <a:lstStyle/>
          <a:p>
            <a:r>
              <a:rPr lang="en-US" b="1" dirty="0"/>
              <a:t>Expansionary MP </a:t>
            </a:r>
            <a:r>
              <a:rPr lang="en-US" sz="2400" dirty="0"/>
              <a:t>→↑MS→↓Interest Rate</a:t>
            </a:r>
            <a:r>
              <a:rPr lang="en-US" sz="2400" dirty="0" smtClean="0"/>
              <a:t>→↓Net Capital Inflows</a:t>
            </a:r>
            <a:r>
              <a:rPr lang="en-US" sz="2400" dirty="0"/>
              <a:t>→↓Demand for the currency →↓Exchange Rate</a:t>
            </a:r>
          </a:p>
          <a:p>
            <a:endParaRPr lang="en-US" dirty="0"/>
          </a:p>
        </p:txBody>
      </p:sp>
      <p:sp>
        <p:nvSpPr>
          <p:cNvPr id="3" name="TextBox 2"/>
          <p:cNvSpPr txBox="1"/>
          <p:nvPr/>
        </p:nvSpPr>
        <p:spPr>
          <a:xfrm>
            <a:off x="8190198" y="37639"/>
            <a:ext cx="3670626" cy="1200329"/>
          </a:xfrm>
          <a:prstGeom prst="rect">
            <a:avLst/>
          </a:prstGeom>
          <a:solidFill>
            <a:srgbClr val="FFFF00"/>
          </a:solidFill>
        </p:spPr>
        <p:txBody>
          <a:bodyPr wrap="square" rtlCol="0">
            <a:spAutoFit/>
          </a:bodyPr>
          <a:lstStyle/>
          <a:p>
            <a:r>
              <a:rPr lang="en-US" sz="1600" dirty="0">
                <a:solidFill>
                  <a:srgbClr val="FF0000"/>
                </a:solidFill>
              </a:rPr>
              <a:t>Summary</a:t>
            </a:r>
          </a:p>
          <a:p>
            <a:pPr marL="0" lvl="1"/>
            <a:r>
              <a:rPr lang="en-US" sz="1400" dirty="0">
                <a:solidFill>
                  <a:srgbClr val="FF0000"/>
                </a:solidFill>
              </a:rPr>
              <a:t>Expansionary FP</a:t>
            </a:r>
            <a:r>
              <a:rPr lang="en-US" sz="1400" dirty="0" smtClean="0">
                <a:solidFill>
                  <a:srgbClr val="FF0000"/>
                </a:solidFill>
              </a:rPr>
              <a:t>→↑Net Capital </a:t>
            </a:r>
            <a:r>
              <a:rPr lang="en-US" sz="1400" dirty="0">
                <a:solidFill>
                  <a:srgbClr val="FF0000"/>
                </a:solidFill>
              </a:rPr>
              <a:t>Inflows→↑ Exchange Rate</a:t>
            </a:r>
          </a:p>
          <a:p>
            <a:pPr marL="0" lvl="1"/>
            <a:r>
              <a:rPr lang="en-US" sz="1400" dirty="0">
                <a:solidFill>
                  <a:srgbClr val="FF0000"/>
                </a:solidFill>
              </a:rPr>
              <a:t>Expansionary MP</a:t>
            </a:r>
            <a:r>
              <a:rPr lang="en-US" sz="1400" dirty="0" smtClean="0">
                <a:solidFill>
                  <a:srgbClr val="FF0000"/>
                </a:solidFill>
              </a:rPr>
              <a:t>→↓Net Capital </a:t>
            </a:r>
            <a:r>
              <a:rPr lang="en-US" sz="1400" dirty="0">
                <a:solidFill>
                  <a:srgbClr val="FF0000"/>
                </a:solidFill>
              </a:rPr>
              <a:t>Inflows →↓ Exchange Rate</a:t>
            </a:r>
          </a:p>
        </p:txBody>
      </p:sp>
      <p:pic>
        <p:nvPicPr>
          <p:cNvPr id="8" name="Picture 7"/>
          <p:cNvPicPr>
            <a:picLocks noChangeAspect="1"/>
          </p:cNvPicPr>
          <p:nvPr/>
        </p:nvPicPr>
        <p:blipFill>
          <a:blip r:embed="rId2"/>
          <a:stretch>
            <a:fillRect/>
          </a:stretch>
        </p:blipFill>
        <p:spPr>
          <a:xfrm>
            <a:off x="9497937" y="1299368"/>
            <a:ext cx="2362886" cy="1805387"/>
          </a:xfrm>
          <a:prstGeom prst="rect">
            <a:avLst/>
          </a:prstGeom>
        </p:spPr>
      </p:pic>
      <p:pic>
        <p:nvPicPr>
          <p:cNvPr id="10" name="Picture 9"/>
          <p:cNvPicPr>
            <a:picLocks noChangeAspect="1"/>
          </p:cNvPicPr>
          <p:nvPr/>
        </p:nvPicPr>
        <p:blipFill>
          <a:blip r:embed="rId3"/>
          <a:stretch>
            <a:fillRect/>
          </a:stretch>
        </p:blipFill>
        <p:spPr>
          <a:xfrm>
            <a:off x="548834" y="3267520"/>
            <a:ext cx="4810971" cy="3159586"/>
          </a:xfrm>
          <a:prstGeom prst="rect">
            <a:avLst/>
          </a:prstGeom>
        </p:spPr>
      </p:pic>
      <p:pic>
        <p:nvPicPr>
          <p:cNvPr id="11" name="Picture 10"/>
          <p:cNvPicPr>
            <a:picLocks noChangeAspect="1"/>
          </p:cNvPicPr>
          <p:nvPr/>
        </p:nvPicPr>
        <p:blipFill>
          <a:blip r:embed="rId4"/>
          <a:stretch>
            <a:fillRect/>
          </a:stretch>
        </p:blipFill>
        <p:spPr>
          <a:xfrm>
            <a:off x="6454286" y="3308275"/>
            <a:ext cx="4648237" cy="3159586"/>
          </a:xfrm>
          <a:prstGeom prst="rect">
            <a:avLst/>
          </a:prstGeom>
        </p:spPr>
      </p:pic>
      <p:grpSp>
        <p:nvGrpSpPr>
          <p:cNvPr id="12" name="Group 11"/>
          <p:cNvGrpSpPr/>
          <p:nvPr/>
        </p:nvGrpSpPr>
        <p:grpSpPr>
          <a:xfrm>
            <a:off x="446029" y="3220625"/>
            <a:ext cx="5022786" cy="3206481"/>
            <a:chOff x="670059" y="3214837"/>
            <a:chExt cx="4851633" cy="3231519"/>
          </a:xfrm>
        </p:grpSpPr>
        <p:pic>
          <p:nvPicPr>
            <p:cNvPr id="13" name="Picture 12"/>
            <p:cNvPicPr>
              <a:picLocks noChangeAspect="1"/>
            </p:cNvPicPr>
            <p:nvPr/>
          </p:nvPicPr>
          <p:blipFill>
            <a:blip r:embed="rId5"/>
            <a:stretch>
              <a:fillRect/>
            </a:stretch>
          </p:blipFill>
          <p:spPr>
            <a:xfrm>
              <a:off x="670059" y="3214837"/>
              <a:ext cx="4851633" cy="3231519"/>
            </a:xfrm>
            <a:prstGeom prst="rect">
              <a:avLst/>
            </a:prstGeom>
          </p:spPr>
        </p:pic>
        <p:cxnSp>
          <p:nvCxnSpPr>
            <p:cNvPr id="14" name="Straight Connector 13"/>
            <p:cNvCxnSpPr/>
            <p:nvPr/>
          </p:nvCxnSpPr>
          <p:spPr>
            <a:xfrm>
              <a:off x="1705708" y="4255477"/>
              <a:ext cx="2233246" cy="17585"/>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905251" y="4273062"/>
              <a:ext cx="32038" cy="1828800"/>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535615" y="3308275"/>
            <a:ext cx="4566908" cy="3118831"/>
            <a:chOff x="6531020" y="3214837"/>
            <a:chExt cx="4822780" cy="3212269"/>
          </a:xfrm>
        </p:grpSpPr>
        <p:pic>
          <p:nvPicPr>
            <p:cNvPr id="17" name="Picture 16"/>
            <p:cNvPicPr>
              <a:picLocks noChangeAspect="1"/>
            </p:cNvPicPr>
            <p:nvPr/>
          </p:nvPicPr>
          <p:blipFill>
            <a:blip r:embed="rId6"/>
            <a:stretch>
              <a:fillRect/>
            </a:stretch>
          </p:blipFill>
          <p:spPr>
            <a:xfrm>
              <a:off x="6531020" y="3214837"/>
              <a:ext cx="4822780" cy="3212269"/>
            </a:xfrm>
            <a:prstGeom prst="rect">
              <a:avLst/>
            </a:prstGeom>
          </p:spPr>
        </p:pic>
        <p:cxnSp>
          <p:nvCxnSpPr>
            <p:cNvPr id="18" name="Straight Connector 17"/>
            <p:cNvCxnSpPr/>
            <p:nvPr/>
          </p:nvCxnSpPr>
          <p:spPr>
            <a:xfrm>
              <a:off x="7517423" y="4953000"/>
              <a:ext cx="1345223" cy="14655"/>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862646" y="4967655"/>
              <a:ext cx="0" cy="1134207"/>
            </a:xfrm>
            <a:prstGeom prst="line">
              <a:avLst/>
            </a:prstGeom>
            <a:ln>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7"/>
          <a:stretch>
            <a:fillRect/>
          </a:stretch>
        </p:blipFill>
        <p:spPr>
          <a:xfrm>
            <a:off x="3532866" y="1132606"/>
            <a:ext cx="2287642" cy="1944705"/>
          </a:xfrm>
          <a:prstGeom prst="rect">
            <a:avLst/>
          </a:prstGeom>
        </p:spPr>
      </p:pic>
    </p:spTree>
    <p:extLst>
      <p:ext uri="{BB962C8B-B14F-4D97-AF65-F5344CB8AC3E}">
        <p14:creationId xmlns:p14="http://schemas.microsoft.com/office/powerpoint/2010/main" val="364831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 and MP, Interest Rates, Exchange Rates</a:t>
            </a:r>
            <a:endParaRPr lang="en-US" dirty="0"/>
          </a:p>
        </p:txBody>
      </p:sp>
      <p:sp>
        <p:nvSpPr>
          <p:cNvPr id="3" name="Content Placeholder 2"/>
          <p:cNvSpPr>
            <a:spLocks noGrp="1"/>
          </p:cNvSpPr>
          <p:nvPr>
            <p:ph idx="1"/>
          </p:nvPr>
        </p:nvSpPr>
        <p:spPr>
          <a:xfrm>
            <a:off x="838200" y="1825625"/>
            <a:ext cx="2514600" cy="881716"/>
          </a:xfrm>
        </p:spPr>
        <p:txBody>
          <a:bodyPr/>
          <a:lstStyle/>
          <a:p>
            <a:pPr marL="0" indent="0">
              <a:buNone/>
            </a:pPr>
            <a:r>
              <a:rPr lang="en-US" b="1" dirty="0" smtClean="0"/>
              <a:t>FP and MP</a:t>
            </a:r>
            <a:endParaRPr lang="en-US" b="1" dirty="0"/>
          </a:p>
        </p:txBody>
      </p:sp>
      <p:sp>
        <p:nvSpPr>
          <p:cNvPr id="4" name="Content Placeholder 2"/>
          <p:cNvSpPr txBox="1">
            <a:spLocks/>
          </p:cNvSpPr>
          <p:nvPr/>
        </p:nvSpPr>
        <p:spPr>
          <a:xfrm>
            <a:off x="4459942" y="2716772"/>
            <a:ext cx="2514600" cy="881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Interest Rate</a:t>
            </a:r>
            <a:endParaRPr lang="en-US" b="1" dirty="0"/>
          </a:p>
        </p:txBody>
      </p:sp>
      <p:sp>
        <p:nvSpPr>
          <p:cNvPr id="5" name="Content Placeholder 2"/>
          <p:cNvSpPr txBox="1">
            <a:spLocks/>
          </p:cNvSpPr>
          <p:nvPr/>
        </p:nvSpPr>
        <p:spPr>
          <a:xfrm>
            <a:off x="8278905" y="3598488"/>
            <a:ext cx="2882153" cy="8817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Exchange Rate</a:t>
            </a:r>
            <a:endParaRPr lang="en-US" b="1" dirty="0"/>
          </a:p>
        </p:txBody>
      </p:sp>
      <p:sp>
        <p:nvSpPr>
          <p:cNvPr id="6" name="Right Arrow 5"/>
          <p:cNvSpPr/>
          <p:nvPr/>
        </p:nvSpPr>
        <p:spPr>
          <a:xfrm rot="1550023">
            <a:off x="2875842" y="2156012"/>
            <a:ext cx="1443318" cy="9771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50023">
            <a:off x="6694805" y="2796549"/>
            <a:ext cx="1443318" cy="9771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rved Up Arrow 7"/>
          <p:cNvSpPr/>
          <p:nvPr/>
        </p:nvSpPr>
        <p:spPr>
          <a:xfrm rot="765171">
            <a:off x="1382780" y="3393030"/>
            <a:ext cx="8453120" cy="1782357"/>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54000" y="5114362"/>
            <a:ext cx="480568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Interest Rate is linked to Exchange rate due to capital flows.</a:t>
            </a:r>
          </a:p>
          <a:p>
            <a:pPr marL="285750" indent="-285750">
              <a:buFont typeface="Arial" panose="020B0604020202020204" pitchFamily="34" charset="0"/>
              <a:buChar char="•"/>
            </a:pPr>
            <a:r>
              <a:rPr lang="en-US" dirty="0" smtClean="0"/>
              <a:t>FP and MP is connected to the Interest Rate.</a:t>
            </a:r>
          </a:p>
          <a:p>
            <a:pPr marL="285750" indent="-285750">
              <a:buFont typeface="Arial" panose="020B0604020202020204" pitchFamily="34" charset="0"/>
              <a:buChar char="•"/>
            </a:pPr>
            <a:r>
              <a:rPr lang="en-US" dirty="0" smtClean="0"/>
              <a:t>Therefore, FP and MP is connected to the Exchange Rate.</a:t>
            </a:r>
            <a:endParaRPr lang="en-US" dirty="0"/>
          </a:p>
        </p:txBody>
      </p:sp>
      <p:sp>
        <p:nvSpPr>
          <p:cNvPr id="10" name="TextBox 9"/>
          <p:cNvSpPr txBox="1"/>
          <p:nvPr/>
        </p:nvSpPr>
        <p:spPr>
          <a:xfrm>
            <a:off x="6837680" y="2936240"/>
            <a:ext cx="1239520" cy="646331"/>
          </a:xfrm>
          <a:prstGeom prst="rect">
            <a:avLst/>
          </a:prstGeom>
          <a:noFill/>
        </p:spPr>
        <p:txBody>
          <a:bodyPr wrap="square" rtlCol="0">
            <a:spAutoFit/>
          </a:bodyPr>
          <a:lstStyle/>
          <a:p>
            <a:r>
              <a:rPr lang="en-US" dirty="0" smtClean="0"/>
              <a:t>Net Capital inflows</a:t>
            </a:r>
            <a:endParaRPr lang="en-US" dirty="0"/>
          </a:p>
        </p:txBody>
      </p:sp>
    </p:spTree>
    <p:extLst>
      <p:ext uri="{BB962C8B-B14F-4D97-AF65-F5344CB8AC3E}">
        <p14:creationId xmlns:p14="http://schemas.microsoft.com/office/powerpoint/2010/main" val="321027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Demand/Supply of Currency</a:t>
            </a:r>
            <a:endParaRPr lang="en-US" dirty="0"/>
          </a:p>
        </p:txBody>
      </p:sp>
      <p:sp>
        <p:nvSpPr>
          <p:cNvPr id="5" name="Content Placeholder 4"/>
          <p:cNvSpPr>
            <a:spLocks noGrp="1"/>
          </p:cNvSpPr>
          <p:nvPr>
            <p:ph idx="1"/>
          </p:nvPr>
        </p:nvSpPr>
        <p:spPr>
          <a:xfrm>
            <a:off x="549442" y="1758249"/>
            <a:ext cx="10914245" cy="3718526"/>
          </a:xfrm>
          <a:solidFill>
            <a:schemeClr val="bg2">
              <a:lumMod val="90000"/>
            </a:schemeClr>
          </a:solidFill>
        </p:spPr>
        <p:txBody>
          <a:bodyPr numCol="2">
            <a:normAutofit fontScale="77500" lnSpcReduction="20000"/>
          </a:bodyPr>
          <a:lstStyle/>
          <a:p>
            <a:pPr marL="0" indent="0">
              <a:buNone/>
            </a:pPr>
            <a:r>
              <a:rPr lang="en-US" sz="4300" b="1" dirty="0"/>
              <a:t>Determinants of </a:t>
            </a:r>
            <a:r>
              <a:rPr lang="en-US" sz="4300" b="1" dirty="0" smtClean="0"/>
              <a:t>Currency Demand</a:t>
            </a:r>
            <a:endParaRPr lang="en-US" sz="4300" b="1" dirty="0"/>
          </a:p>
          <a:p>
            <a:r>
              <a:rPr lang="en-US" sz="3900" dirty="0"/>
              <a:t>Tastes and Preferences</a:t>
            </a:r>
          </a:p>
          <a:p>
            <a:pPr marL="285750" indent="-285750"/>
            <a:r>
              <a:rPr lang="en-US" sz="3900" dirty="0"/>
              <a:t>Income Level</a:t>
            </a:r>
          </a:p>
          <a:p>
            <a:pPr marL="285750" indent="-285750"/>
            <a:r>
              <a:rPr lang="en-US" sz="3900" dirty="0"/>
              <a:t>Interest </a:t>
            </a:r>
            <a:r>
              <a:rPr lang="en-US" sz="3900" dirty="0" smtClean="0"/>
              <a:t>Rates</a:t>
            </a:r>
          </a:p>
          <a:p>
            <a:pPr marL="742950" lvl="1" indent="-285750"/>
            <a:r>
              <a:rPr lang="en-US" sz="3500" dirty="0">
                <a:solidFill>
                  <a:srgbClr val="FF0000"/>
                </a:solidFill>
              </a:rPr>
              <a:t>Monetary Policy (Expansionary MP</a:t>
            </a:r>
            <a:r>
              <a:rPr lang="en-US" sz="3500" dirty="0" smtClean="0">
                <a:solidFill>
                  <a:srgbClr val="FF0000"/>
                </a:solidFill>
              </a:rPr>
              <a:t>→↓Interest Rate)</a:t>
            </a:r>
            <a:endParaRPr lang="en-US" sz="3500" dirty="0">
              <a:solidFill>
                <a:srgbClr val="FF0000"/>
              </a:solidFill>
            </a:endParaRPr>
          </a:p>
          <a:p>
            <a:pPr marL="742950" lvl="1" indent="-285750"/>
            <a:r>
              <a:rPr lang="en-US" sz="3500" dirty="0">
                <a:solidFill>
                  <a:srgbClr val="FF0000"/>
                </a:solidFill>
              </a:rPr>
              <a:t>Fiscal Policy (Expansionary FP</a:t>
            </a:r>
            <a:r>
              <a:rPr lang="en-US" sz="3500" dirty="0" smtClean="0">
                <a:solidFill>
                  <a:srgbClr val="FF0000"/>
                </a:solidFill>
              </a:rPr>
              <a:t>→↑Interest Rate)</a:t>
            </a:r>
            <a:endParaRPr lang="en-US" sz="3500" dirty="0">
              <a:solidFill>
                <a:srgbClr val="FF0000"/>
              </a:solidFill>
            </a:endParaRPr>
          </a:p>
          <a:p>
            <a:pPr marL="742950" lvl="1" indent="-285750"/>
            <a:endParaRPr lang="en-US" sz="3500" dirty="0"/>
          </a:p>
          <a:p>
            <a:pPr marL="285750" indent="-285750"/>
            <a:r>
              <a:rPr lang="en-US" sz="3900" dirty="0"/>
              <a:t>Price Level (Inflation)</a:t>
            </a:r>
          </a:p>
          <a:p>
            <a:pPr marL="285750" indent="-285750"/>
            <a:r>
              <a:rPr lang="en-US" sz="3900" dirty="0"/>
              <a:t>Trade Policies (</a:t>
            </a:r>
            <a:r>
              <a:rPr lang="en-US" sz="3900" dirty="0" err="1"/>
              <a:t>eg</a:t>
            </a:r>
            <a:r>
              <a:rPr lang="en-US" sz="3900" dirty="0"/>
              <a:t>. Taxes on imports)</a:t>
            </a:r>
          </a:p>
          <a:p>
            <a:pPr marL="285750" indent="-285750"/>
            <a:r>
              <a:rPr lang="en-US" sz="3900" dirty="0"/>
              <a:t>Expectations of Future Exchange </a:t>
            </a:r>
            <a:r>
              <a:rPr lang="en-US" sz="3900" dirty="0" smtClean="0"/>
              <a:t>Rate</a:t>
            </a:r>
          </a:p>
          <a:p>
            <a:pPr marL="285750" indent="-285750"/>
            <a:endParaRPr lang="en-US" sz="3900" dirty="0"/>
          </a:p>
          <a:p>
            <a:endParaRPr lang="en-US" dirty="0"/>
          </a:p>
        </p:txBody>
      </p:sp>
    </p:spTree>
    <p:extLst>
      <p:ext uri="{BB962C8B-B14F-4D97-AF65-F5344CB8AC3E}">
        <p14:creationId xmlns:p14="http://schemas.microsoft.com/office/powerpoint/2010/main" val="1343926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88757" y="0"/>
            <a:ext cx="8135535" cy="6949825"/>
          </a:xfrm>
          <a:prstGeom prst="rect">
            <a:avLst/>
          </a:prstGeom>
        </p:spPr>
      </p:pic>
    </p:spTree>
    <p:extLst>
      <p:ext uri="{BB962C8B-B14F-4D97-AF65-F5344CB8AC3E}">
        <p14:creationId xmlns:p14="http://schemas.microsoft.com/office/powerpoint/2010/main" val="3655900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889" y="90805"/>
            <a:ext cx="5465787" cy="813435"/>
          </a:xfrm>
        </p:spPr>
        <p:txBody>
          <a:bodyPr>
            <a:normAutofit/>
          </a:bodyPr>
          <a:lstStyle/>
          <a:p>
            <a:r>
              <a:rPr lang="en-US" dirty="0" smtClean="0"/>
              <a:t>Combining 6.4 and 6.5</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375451"/>
            <a:ext cx="3031313" cy="923330"/>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(crowding out)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
        <p:nvSpPr>
          <p:cNvPr id="15" name="Oval 14"/>
          <p:cNvSpPr/>
          <p:nvPr/>
        </p:nvSpPr>
        <p:spPr>
          <a:xfrm rot="783373">
            <a:off x="346220" y="3080546"/>
            <a:ext cx="4939847" cy="2093534"/>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184697">
            <a:off x="-304640" y="4516562"/>
            <a:ext cx="4939847" cy="2093534"/>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159695">
            <a:off x="4828362" y="5091135"/>
            <a:ext cx="4939847" cy="1312822"/>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96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rot="1550023">
            <a:off x="9666584" y="5193123"/>
            <a:ext cx="807859" cy="50675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550023">
            <a:off x="8200005" y="4786089"/>
            <a:ext cx="752363" cy="50675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32620" y="4694940"/>
            <a:ext cx="782392" cy="430887"/>
          </a:xfrm>
          <a:prstGeom prst="rect">
            <a:avLst/>
          </a:prstGeom>
          <a:noFill/>
        </p:spPr>
        <p:txBody>
          <a:bodyPr wrap="square" rtlCol="0">
            <a:spAutoFit/>
          </a:bodyPr>
          <a:lstStyle/>
          <a:p>
            <a:r>
              <a:rPr lang="en-US" sz="1100" dirty="0"/>
              <a:t>↓ Capital </a:t>
            </a:r>
            <a:r>
              <a:rPr lang="en-US" sz="1100" dirty="0" smtClean="0"/>
              <a:t>Inflows</a:t>
            </a:r>
            <a:endParaRPr lang="en-US" sz="1100" dirty="0"/>
          </a:p>
        </p:txBody>
      </p:sp>
      <p:sp>
        <p:nvSpPr>
          <p:cNvPr id="24" name="TextBox 23"/>
          <p:cNvSpPr txBox="1"/>
          <p:nvPr/>
        </p:nvSpPr>
        <p:spPr>
          <a:xfrm>
            <a:off x="9794321" y="5265802"/>
            <a:ext cx="560930" cy="369332"/>
          </a:xfrm>
          <a:prstGeom prst="rect">
            <a:avLst/>
          </a:prstGeom>
          <a:noFill/>
        </p:spPr>
        <p:txBody>
          <a:bodyPr wrap="square" rtlCol="0">
            <a:spAutoFit/>
          </a:bodyPr>
          <a:lstStyle/>
          <a:p>
            <a:r>
              <a:rPr lang="en-US" sz="900" dirty="0"/>
              <a:t>↑ </a:t>
            </a:r>
            <a:r>
              <a:rPr lang="en-US" sz="900" dirty="0" smtClean="0"/>
              <a:t>Net Exports</a:t>
            </a:r>
            <a:endParaRPr lang="en-US" sz="900" dirty="0"/>
          </a:p>
        </p:txBody>
      </p:sp>
      <p:sp>
        <p:nvSpPr>
          <p:cNvPr id="2" name="Title 1"/>
          <p:cNvSpPr>
            <a:spLocks noGrp="1"/>
          </p:cNvSpPr>
          <p:nvPr>
            <p:ph type="title"/>
          </p:nvPr>
        </p:nvSpPr>
        <p:spPr/>
        <p:txBody>
          <a:bodyPr/>
          <a:lstStyle/>
          <a:p>
            <a:r>
              <a:rPr lang="en-US" dirty="0" smtClean="0"/>
              <a:t>Combining Unit 6.4 and </a:t>
            </a:r>
            <a:r>
              <a:rPr lang="en-US" dirty="0" smtClean="0"/>
              <a:t>6.5</a:t>
            </a:r>
            <a:endParaRPr lang="en-US" dirty="0"/>
          </a:p>
        </p:txBody>
      </p:sp>
      <p:sp>
        <p:nvSpPr>
          <p:cNvPr id="3" name="Content Placeholder 2"/>
          <p:cNvSpPr>
            <a:spLocks noGrp="1"/>
          </p:cNvSpPr>
          <p:nvPr>
            <p:ph idx="1"/>
          </p:nvPr>
        </p:nvSpPr>
        <p:spPr>
          <a:xfrm>
            <a:off x="6211995" y="1343544"/>
            <a:ext cx="5318760" cy="2817985"/>
          </a:xfrm>
          <a:solidFill>
            <a:schemeClr val="accent4">
              <a:lumMod val="20000"/>
              <a:lumOff val="80000"/>
            </a:schemeClr>
          </a:solidFill>
        </p:spPr>
        <p:txBody>
          <a:bodyPr/>
          <a:lstStyle/>
          <a:p>
            <a:pPr marL="0" indent="0">
              <a:buNone/>
            </a:pPr>
            <a:r>
              <a:rPr lang="en-US" b="1" dirty="0" smtClean="0"/>
              <a:t>Contractionary FP/Expansionary MP</a:t>
            </a:r>
            <a:r>
              <a:rPr lang="en-US" dirty="0" smtClean="0"/>
              <a:t>→</a:t>
            </a:r>
            <a:r>
              <a:rPr lang="en-US" dirty="0"/>
              <a:t>↓</a:t>
            </a:r>
            <a:r>
              <a:rPr lang="en-US" dirty="0" smtClean="0"/>
              <a:t>Interest Rate→</a:t>
            </a:r>
            <a:r>
              <a:rPr lang="en-US" dirty="0"/>
              <a:t>↓</a:t>
            </a:r>
            <a:r>
              <a:rPr lang="en-US" dirty="0" smtClean="0"/>
              <a:t>Capital Inflows</a:t>
            </a:r>
            <a:r>
              <a:rPr lang="en-US" dirty="0"/>
              <a:t> </a:t>
            </a:r>
            <a:r>
              <a:rPr lang="en-US" dirty="0" smtClean="0"/>
              <a:t>→</a:t>
            </a:r>
            <a:r>
              <a:rPr lang="en-US" dirty="0"/>
              <a:t>↓</a:t>
            </a:r>
            <a:r>
              <a:rPr lang="en-US" dirty="0" err="1" smtClean="0"/>
              <a:t>D</a:t>
            </a:r>
            <a:r>
              <a:rPr lang="en-US" baseline="-25000" dirty="0" err="1" smtClean="0"/>
              <a:t>currency</a:t>
            </a:r>
            <a:r>
              <a:rPr lang="en-US" dirty="0" smtClean="0"/>
              <a:t> →</a:t>
            </a:r>
            <a:r>
              <a:rPr lang="en-US" dirty="0"/>
              <a:t>↓</a:t>
            </a:r>
            <a:r>
              <a:rPr lang="en-US" dirty="0" smtClean="0"/>
              <a:t>Exchange Rate</a:t>
            </a:r>
            <a:r>
              <a:rPr lang="en-US" dirty="0"/>
              <a:t> </a:t>
            </a:r>
            <a:r>
              <a:rPr lang="en-US" dirty="0" smtClean="0"/>
              <a:t>→</a:t>
            </a:r>
            <a:r>
              <a:rPr lang="en-US" dirty="0"/>
              <a:t>↑</a:t>
            </a:r>
            <a:r>
              <a:rPr lang="en-US" dirty="0" smtClean="0"/>
              <a:t>Exports, </a:t>
            </a:r>
            <a:r>
              <a:rPr lang="en-US" dirty="0"/>
              <a:t>↓</a:t>
            </a:r>
            <a:r>
              <a:rPr lang="en-US" dirty="0" smtClean="0"/>
              <a:t>Imports →</a:t>
            </a:r>
            <a:r>
              <a:rPr lang="en-US" dirty="0"/>
              <a:t>↑</a:t>
            </a:r>
            <a:r>
              <a:rPr lang="en-US" dirty="0" smtClean="0"/>
              <a:t>Net Exports</a:t>
            </a:r>
            <a:r>
              <a:rPr lang="en-US" dirty="0"/>
              <a:t> </a:t>
            </a:r>
            <a:r>
              <a:rPr lang="en-US" dirty="0" smtClean="0"/>
              <a:t>→</a:t>
            </a:r>
            <a:r>
              <a:rPr lang="en-US" dirty="0"/>
              <a:t>↑</a:t>
            </a:r>
            <a:r>
              <a:rPr lang="en-US" dirty="0" smtClean="0"/>
              <a:t>AD →</a:t>
            </a:r>
            <a:r>
              <a:rPr lang="en-US" dirty="0"/>
              <a:t>↑</a:t>
            </a:r>
            <a:r>
              <a:rPr lang="en-US" dirty="0" smtClean="0"/>
              <a:t>RGDP/Y/Income </a:t>
            </a:r>
            <a:r>
              <a:rPr lang="en-US" dirty="0"/>
              <a:t>→ </a:t>
            </a:r>
            <a:r>
              <a:rPr lang="en-US" dirty="0" smtClean="0"/>
              <a:t>↓Unemployment</a:t>
            </a:r>
            <a:endParaRPr lang="en-US" dirty="0"/>
          </a:p>
        </p:txBody>
      </p:sp>
      <p:sp>
        <p:nvSpPr>
          <p:cNvPr id="4" name="Content Placeholder 2"/>
          <p:cNvSpPr txBox="1">
            <a:spLocks/>
          </p:cNvSpPr>
          <p:nvPr/>
        </p:nvSpPr>
        <p:spPr>
          <a:xfrm>
            <a:off x="661742" y="1373473"/>
            <a:ext cx="5318760" cy="282228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Expansionary FP/Contractionary MP</a:t>
            </a:r>
            <a:r>
              <a:rPr lang="en-US" dirty="0" smtClean="0"/>
              <a:t>→↑Interest Rate→</a:t>
            </a:r>
            <a:r>
              <a:rPr lang="en-US" dirty="0"/>
              <a:t>↑</a:t>
            </a:r>
            <a:r>
              <a:rPr lang="en-US" dirty="0" smtClean="0"/>
              <a:t>Capital Inflows →</a:t>
            </a:r>
            <a:r>
              <a:rPr lang="en-US" dirty="0"/>
              <a:t>↑</a:t>
            </a:r>
            <a:r>
              <a:rPr lang="en-US" dirty="0" err="1" smtClean="0"/>
              <a:t>D</a:t>
            </a:r>
            <a:r>
              <a:rPr lang="en-US" baseline="-25000" dirty="0" err="1" smtClean="0"/>
              <a:t>currency</a:t>
            </a:r>
            <a:r>
              <a:rPr lang="en-US" dirty="0" smtClean="0"/>
              <a:t> →</a:t>
            </a:r>
            <a:r>
              <a:rPr lang="en-US" dirty="0"/>
              <a:t>↑</a:t>
            </a:r>
            <a:r>
              <a:rPr lang="en-US" dirty="0" smtClean="0"/>
              <a:t>Exchange Rate →</a:t>
            </a:r>
            <a:r>
              <a:rPr lang="en-US" dirty="0"/>
              <a:t>↓</a:t>
            </a:r>
            <a:r>
              <a:rPr lang="en-US" dirty="0" smtClean="0"/>
              <a:t>Exports, </a:t>
            </a:r>
            <a:r>
              <a:rPr lang="en-US" dirty="0"/>
              <a:t>↑</a:t>
            </a:r>
            <a:r>
              <a:rPr lang="en-US" dirty="0" smtClean="0"/>
              <a:t>Imports →</a:t>
            </a:r>
            <a:r>
              <a:rPr lang="en-US" dirty="0"/>
              <a:t>↓</a:t>
            </a:r>
            <a:r>
              <a:rPr lang="en-US" dirty="0" smtClean="0"/>
              <a:t>Net Exports →</a:t>
            </a:r>
            <a:r>
              <a:rPr lang="en-US" dirty="0"/>
              <a:t>↓</a:t>
            </a:r>
            <a:r>
              <a:rPr lang="en-US" dirty="0" smtClean="0"/>
              <a:t>AD→</a:t>
            </a:r>
            <a:r>
              <a:rPr lang="en-US" dirty="0"/>
              <a:t>↓</a:t>
            </a:r>
            <a:r>
              <a:rPr lang="en-US" dirty="0" smtClean="0"/>
              <a:t>RGDP/Y/Income </a:t>
            </a:r>
            <a:r>
              <a:rPr lang="en-US" dirty="0"/>
              <a:t>→ ↑</a:t>
            </a:r>
            <a:r>
              <a:rPr lang="en-US" dirty="0" smtClean="0"/>
              <a:t>Unemployment</a:t>
            </a:r>
            <a:endParaRPr lang="en-US" dirty="0"/>
          </a:p>
          <a:p>
            <a:pPr marL="0" indent="0">
              <a:buFont typeface="Arial" panose="020B0604020202020204" pitchFamily="34" charset="0"/>
              <a:buNone/>
            </a:pPr>
            <a:endParaRPr lang="en-US" dirty="0"/>
          </a:p>
        </p:txBody>
      </p:sp>
      <p:sp>
        <p:nvSpPr>
          <p:cNvPr id="5" name="Right Arrow 4"/>
          <p:cNvSpPr/>
          <p:nvPr/>
        </p:nvSpPr>
        <p:spPr>
          <a:xfrm rot="1550023">
            <a:off x="3901016" y="5102366"/>
            <a:ext cx="824483" cy="6371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96940" y="4368240"/>
            <a:ext cx="1019191" cy="574943"/>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Expansionary FP and Contractionary MP</a:t>
            </a:r>
            <a:endParaRPr lang="en-US" b="1" dirty="0"/>
          </a:p>
        </p:txBody>
      </p:sp>
      <p:sp>
        <p:nvSpPr>
          <p:cNvPr id="7" name="Content Placeholder 2"/>
          <p:cNvSpPr txBox="1">
            <a:spLocks/>
          </p:cNvSpPr>
          <p:nvPr/>
        </p:nvSpPr>
        <p:spPr>
          <a:xfrm>
            <a:off x="1845831" y="4576888"/>
            <a:ext cx="996271" cy="5925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smtClean="0"/>
              <a:t>↑Interest Rate</a:t>
            </a:r>
            <a:endParaRPr lang="en-US" sz="1200" b="1" dirty="0"/>
          </a:p>
        </p:txBody>
      </p:sp>
      <p:sp>
        <p:nvSpPr>
          <p:cNvPr id="8" name="Content Placeholder 2"/>
          <p:cNvSpPr txBox="1">
            <a:spLocks/>
          </p:cNvSpPr>
          <p:nvPr/>
        </p:nvSpPr>
        <p:spPr>
          <a:xfrm>
            <a:off x="3062481" y="4911374"/>
            <a:ext cx="973058" cy="602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 Exchange </a:t>
            </a:r>
            <a:r>
              <a:rPr lang="en-US" sz="1200" b="1" dirty="0" smtClean="0"/>
              <a:t>Rate</a:t>
            </a:r>
            <a:endParaRPr lang="en-US" sz="1200" b="1" dirty="0"/>
          </a:p>
        </p:txBody>
      </p:sp>
      <p:sp>
        <p:nvSpPr>
          <p:cNvPr id="9" name="Right Arrow 8"/>
          <p:cNvSpPr/>
          <p:nvPr/>
        </p:nvSpPr>
        <p:spPr>
          <a:xfrm rot="1550023">
            <a:off x="1303066" y="4371940"/>
            <a:ext cx="625781" cy="5067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50023">
            <a:off x="2561293" y="4689360"/>
            <a:ext cx="698441" cy="6371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Up Arrow 10"/>
          <p:cNvSpPr/>
          <p:nvPr/>
        </p:nvSpPr>
        <p:spPr>
          <a:xfrm rot="765171">
            <a:off x="643691" y="5496546"/>
            <a:ext cx="4324625" cy="924343"/>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2475630" y="4759836"/>
            <a:ext cx="993759" cy="430887"/>
          </a:xfrm>
          <a:prstGeom prst="rect">
            <a:avLst/>
          </a:prstGeom>
          <a:noFill/>
        </p:spPr>
        <p:txBody>
          <a:bodyPr wrap="square" rtlCol="0">
            <a:spAutoFit/>
          </a:bodyPr>
          <a:lstStyle/>
          <a:p>
            <a:r>
              <a:rPr lang="en-US" sz="1100" dirty="0"/>
              <a:t>↑</a:t>
            </a:r>
            <a:r>
              <a:rPr lang="en-US" sz="1100" b="1" dirty="0"/>
              <a:t> </a:t>
            </a:r>
            <a:r>
              <a:rPr lang="en-US" sz="1100" dirty="0" smtClean="0"/>
              <a:t>Capital </a:t>
            </a:r>
            <a:r>
              <a:rPr lang="en-US" sz="1100" dirty="0" smtClean="0"/>
              <a:t>Inflows</a:t>
            </a:r>
            <a:endParaRPr lang="en-US" sz="1100" dirty="0"/>
          </a:p>
        </p:txBody>
      </p:sp>
      <p:sp>
        <p:nvSpPr>
          <p:cNvPr id="13" name="Content Placeholder 2"/>
          <p:cNvSpPr txBox="1">
            <a:spLocks/>
          </p:cNvSpPr>
          <p:nvPr/>
        </p:nvSpPr>
        <p:spPr>
          <a:xfrm>
            <a:off x="4802929" y="5416376"/>
            <a:ext cx="1161433" cy="60224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b="1" dirty="0" smtClean="0"/>
              <a:t>Aggregate Demand</a:t>
            </a:r>
            <a:endParaRPr lang="en-US" b="1" dirty="0"/>
          </a:p>
        </p:txBody>
      </p:sp>
      <p:sp>
        <p:nvSpPr>
          <p:cNvPr id="14" name="TextBox 13"/>
          <p:cNvSpPr txBox="1"/>
          <p:nvPr/>
        </p:nvSpPr>
        <p:spPr>
          <a:xfrm>
            <a:off x="4262501" y="5285613"/>
            <a:ext cx="678375" cy="369332"/>
          </a:xfrm>
          <a:prstGeom prst="rect">
            <a:avLst/>
          </a:prstGeom>
          <a:noFill/>
        </p:spPr>
        <p:txBody>
          <a:bodyPr wrap="square" rtlCol="0">
            <a:spAutoFit/>
          </a:bodyPr>
          <a:lstStyle/>
          <a:p>
            <a:r>
              <a:rPr lang="en-US" sz="900" dirty="0"/>
              <a:t>↓Net </a:t>
            </a:r>
            <a:r>
              <a:rPr lang="en-US" sz="900" dirty="0" smtClean="0"/>
              <a:t>Exports</a:t>
            </a:r>
            <a:endParaRPr lang="en-US" sz="900" dirty="0"/>
          </a:p>
        </p:txBody>
      </p:sp>
      <p:sp>
        <p:nvSpPr>
          <p:cNvPr id="16" name="Content Placeholder 2"/>
          <p:cNvSpPr txBox="1">
            <a:spLocks/>
          </p:cNvSpPr>
          <p:nvPr/>
        </p:nvSpPr>
        <p:spPr>
          <a:xfrm>
            <a:off x="6361822" y="4509762"/>
            <a:ext cx="842742" cy="45726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mtClean="0"/>
              <a:t>FP and MP</a:t>
            </a:r>
            <a:endParaRPr lang="en-US" b="1" dirty="0"/>
          </a:p>
        </p:txBody>
      </p:sp>
      <p:sp>
        <p:nvSpPr>
          <p:cNvPr id="17" name="Content Placeholder 2"/>
          <p:cNvSpPr txBox="1">
            <a:spLocks/>
          </p:cNvSpPr>
          <p:nvPr/>
        </p:nvSpPr>
        <p:spPr>
          <a:xfrm>
            <a:off x="7601703" y="4605443"/>
            <a:ext cx="645848" cy="471246"/>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b="1" dirty="0" smtClean="0"/>
              <a:t>Interest Rate</a:t>
            </a:r>
            <a:endParaRPr lang="en-US" b="1" dirty="0"/>
          </a:p>
        </p:txBody>
      </p:sp>
      <p:sp>
        <p:nvSpPr>
          <p:cNvPr id="18" name="Content Placeholder 2"/>
          <p:cNvSpPr txBox="1">
            <a:spLocks/>
          </p:cNvSpPr>
          <p:nvPr/>
        </p:nvSpPr>
        <p:spPr>
          <a:xfrm>
            <a:off x="8884559" y="4955141"/>
            <a:ext cx="781879" cy="4789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 </a:t>
            </a:r>
            <a:r>
              <a:rPr lang="en-US" sz="1200" b="1" dirty="0" smtClean="0"/>
              <a:t>Exchange Rate</a:t>
            </a:r>
            <a:endParaRPr lang="en-US" sz="1200" b="1" dirty="0"/>
          </a:p>
        </p:txBody>
      </p:sp>
      <p:sp>
        <p:nvSpPr>
          <p:cNvPr id="19" name="Right Arrow 18"/>
          <p:cNvSpPr/>
          <p:nvPr/>
        </p:nvSpPr>
        <p:spPr>
          <a:xfrm rot="1550023">
            <a:off x="7123303" y="4455104"/>
            <a:ext cx="616807" cy="50675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rved Up Arrow 20"/>
          <p:cNvSpPr/>
          <p:nvPr/>
        </p:nvSpPr>
        <p:spPr>
          <a:xfrm rot="765171">
            <a:off x="6619810" y="5281082"/>
            <a:ext cx="4190927" cy="924343"/>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ontent Placeholder 2"/>
          <p:cNvSpPr txBox="1">
            <a:spLocks/>
          </p:cNvSpPr>
          <p:nvPr/>
        </p:nvSpPr>
        <p:spPr>
          <a:xfrm>
            <a:off x="10446857" y="5265802"/>
            <a:ext cx="1083898" cy="47897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b="1" dirty="0" smtClean="0"/>
              <a:t>Aggregate Demand</a:t>
            </a:r>
            <a:endParaRPr lang="en-US" b="1" dirty="0"/>
          </a:p>
        </p:txBody>
      </p:sp>
    </p:spTree>
    <p:extLst>
      <p:ext uri="{BB962C8B-B14F-4D97-AF65-F5344CB8AC3E}">
        <p14:creationId xmlns:p14="http://schemas.microsoft.com/office/powerpoint/2010/main" val="373909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Explain the effect of Expansionary FP on the unemployment rate.</a:t>
            </a:r>
          </a:p>
          <a:p>
            <a:r>
              <a:rPr lang="en-US" dirty="0" smtClean="0">
                <a:solidFill>
                  <a:srgbClr val="0070C0"/>
                </a:solidFill>
              </a:rPr>
              <a:t>Expansionary FP →↑AD→↓Unemployment</a:t>
            </a:r>
          </a:p>
          <a:p>
            <a:r>
              <a:rPr lang="en-US" dirty="0" smtClean="0">
                <a:solidFill>
                  <a:srgbClr val="0070C0"/>
                </a:solidFill>
              </a:rPr>
              <a:t>But also:</a:t>
            </a:r>
          </a:p>
          <a:p>
            <a:r>
              <a:rPr lang="en-US" dirty="0">
                <a:solidFill>
                  <a:srgbClr val="0070C0"/>
                </a:solidFill>
              </a:rPr>
              <a:t>Expansionary FP </a:t>
            </a:r>
            <a:r>
              <a:rPr lang="en-US" dirty="0" smtClean="0">
                <a:solidFill>
                  <a:srgbClr val="0070C0"/>
                </a:solidFill>
              </a:rPr>
              <a:t>→↑Budget Deficit→↑D</a:t>
            </a:r>
            <a:r>
              <a:rPr lang="en-US" baseline="-25000" dirty="0" smtClean="0">
                <a:solidFill>
                  <a:srgbClr val="0070C0"/>
                </a:solidFill>
              </a:rPr>
              <a:t>LF</a:t>
            </a:r>
            <a:r>
              <a:rPr lang="en-US" dirty="0" smtClean="0">
                <a:solidFill>
                  <a:srgbClr val="0070C0"/>
                </a:solidFill>
              </a:rPr>
              <a:t>→↑IR→↑capital inflows→↑ER→↓Net Exports →↓AD→↑Unemployment</a:t>
            </a:r>
            <a:endParaRPr lang="en-US" dirty="0">
              <a:solidFill>
                <a:srgbClr val="0070C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8018584" y="788660"/>
            <a:ext cx="4070839" cy="1200329"/>
          </a:xfrm>
          <a:prstGeom prst="rect">
            <a:avLst/>
          </a:prstGeom>
          <a:noFill/>
        </p:spPr>
        <p:txBody>
          <a:bodyPr wrap="square" rtlCol="0">
            <a:spAutoFit/>
          </a:bodyPr>
          <a:lstStyle/>
          <a:p>
            <a:r>
              <a:rPr lang="en-US" dirty="0" smtClean="0"/>
              <a:t>→↑blah</a:t>
            </a:r>
          </a:p>
          <a:p>
            <a:r>
              <a:rPr lang="en-US" dirty="0" smtClean="0"/>
              <a:t>→↓blah</a:t>
            </a:r>
          </a:p>
          <a:p>
            <a:r>
              <a:rPr lang="en-US" dirty="0"/>
              <a:t>↓</a:t>
            </a:r>
          </a:p>
          <a:p>
            <a:endParaRPr lang="en-US" dirty="0"/>
          </a:p>
        </p:txBody>
      </p:sp>
    </p:spTree>
    <p:extLst>
      <p:ext uri="{BB962C8B-B14F-4D97-AF65-F5344CB8AC3E}">
        <p14:creationId xmlns:p14="http://schemas.microsoft.com/office/powerpoint/2010/main" val="9249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233045"/>
            <a:ext cx="5369560" cy="518795"/>
          </a:xfrm>
        </p:spPr>
        <p:txBody>
          <a:bodyPr>
            <a:normAutofit fontScale="90000"/>
          </a:bodyPr>
          <a:lstStyle/>
          <a:p>
            <a:r>
              <a:rPr lang="en-US" dirty="0" smtClean="0">
                <a:solidFill>
                  <a:srgbClr val="00B0F0"/>
                </a:solidFill>
              </a:rPr>
              <a:t>1</a:t>
            </a:r>
            <a:r>
              <a:rPr lang="en-US" baseline="30000" dirty="0" smtClean="0">
                <a:solidFill>
                  <a:srgbClr val="00B0F0"/>
                </a:solidFill>
              </a:rPr>
              <a:t>st</a:t>
            </a:r>
            <a:r>
              <a:rPr lang="en-US" dirty="0" smtClean="0"/>
              <a:t>, </a:t>
            </a:r>
            <a:r>
              <a:rPr lang="en-US" dirty="0" smtClean="0">
                <a:solidFill>
                  <a:srgbClr val="00B050"/>
                </a:solidFill>
              </a:rPr>
              <a:t>2</a:t>
            </a:r>
            <a:r>
              <a:rPr lang="en-US" baseline="30000" dirty="0" smtClean="0">
                <a:solidFill>
                  <a:srgbClr val="00B050"/>
                </a:solidFill>
              </a:rPr>
              <a:t>nd</a:t>
            </a:r>
            <a:r>
              <a:rPr lang="en-US" dirty="0" smtClean="0"/>
              <a:t>, </a:t>
            </a:r>
            <a:r>
              <a:rPr lang="en-US" dirty="0" smtClean="0">
                <a:solidFill>
                  <a:srgbClr val="FF0000"/>
                </a:solidFill>
              </a:rPr>
              <a:t>3</a:t>
            </a:r>
            <a:r>
              <a:rPr lang="en-US" baseline="30000" dirty="0" smtClean="0">
                <a:solidFill>
                  <a:srgbClr val="FF0000"/>
                </a:solidFill>
              </a:rPr>
              <a:t>rd</a:t>
            </a:r>
            <a:r>
              <a:rPr lang="en-US" dirty="0" smtClean="0"/>
              <a:t> effects etc.</a:t>
            </a:r>
            <a:endParaRPr lang="en-US" dirty="0"/>
          </a:p>
        </p:txBody>
      </p:sp>
      <p:sp>
        <p:nvSpPr>
          <p:cNvPr id="3" name="Content Placeholder 2"/>
          <p:cNvSpPr>
            <a:spLocks noGrp="1"/>
          </p:cNvSpPr>
          <p:nvPr>
            <p:ph idx="1"/>
          </p:nvPr>
        </p:nvSpPr>
        <p:spPr>
          <a:xfrm>
            <a:off x="490569" y="4620127"/>
            <a:ext cx="5674360" cy="1748566"/>
          </a:xfrm>
        </p:spPr>
        <p:txBody>
          <a:bodyPr>
            <a:normAutofit fontScale="70000" lnSpcReduction="20000"/>
          </a:bodyPr>
          <a:lstStyle/>
          <a:p>
            <a:pPr marL="0" indent="0">
              <a:buNone/>
            </a:pPr>
            <a:r>
              <a:rPr lang="en-US" b="1" u="sng" dirty="0"/>
              <a:t>Example </a:t>
            </a:r>
            <a:r>
              <a:rPr lang="en-US" b="1" u="sng" dirty="0" smtClean="0"/>
              <a:t>2 </a:t>
            </a:r>
            <a:endParaRPr lang="en-US" b="1" u="sng" dirty="0"/>
          </a:p>
          <a:p>
            <a:r>
              <a:rPr lang="en-US" dirty="0" smtClean="0">
                <a:solidFill>
                  <a:srgbClr val="00B0F0"/>
                </a:solidFill>
              </a:rPr>
              <a:t>↓Exchange Rate</a:t>
            </a:r>
            <a:r>
              <a:rPr lang="en-US" dirty="0" smtClean="0"/>
              <a:t>→↑X-M (imports more expensive for locals, exports cheaper for foreigners</a:t>
            </a:r>
            <a:r>
              <a:rPr lang="en-US" dirty="0"/>
              <a:t>) </a:t>
            </a:r>
            <a:r>
              <a:rPr lang="en-US" dirty="0" smtClean="0"/>
              <a:t>→↑</a:t>
            </a:r>
            <a:r>
              <a:rPr lang="en-US" dirty="0" err="1" smtClean="0"/>
              <a:t>D</a:t>
            </a:r>
            <a:r>
              <a:rPr lang="en-US" baseline="-25000" dirty="0" err="1" smtClean="0"/>
              <a:t>currency</a:t>
            </a:r>
            <a:r>
              <a:rPr lang="en-US" dirty="0" smtClean="0"/>
              <a:t> →</a:t>
            </a:r>
            <a:r>
              <a:rPr lang="en-US" dirty="0"/>
              <a:t> </a:t>
            </a:r>
            <a:r>
              <a:rPr lang="en-US" dirty="0">
                <a:solidFill>
                  <a:srgbClr val="00B050"/>
                </a:solidFill>
              </a:rPr>
              <a:t>↑</a:t>
            </a:r>
            <a:r>
              <a:rPr lang="en-US" dirty="0" smtClean="0">
                <a:solidFill>
                  <a:srgbClr val="00B050"/>
                </a:solidFill>
              </a:rPr>
              <a:t>Exchange Rate</a:t>
            </a:r>
          </a:p>
          <a:p>
            <a:pPr lvl="1"/>
            <a:r>
              <a:rPr lang="en-US" dirty="0" smtClean="0"/>
              <a:t>Will the exchange rate be unchanged? </a:t>
            </a:r>
          </a:p>
          <a:p>
            <a:pPr lvl="1"/>
            <a:r>
              <a:rPr lang="en-US" dirty="0" smtClean="0"/>
              <a:t>Again, the 1</a:t>
            </a:r>
            <a:r>
              <a:rPr lang="en-US" baseline="30000" dirty="0" smtClean="0"/>
              <a:t>st</a:t>
            </a:r>
            <a:r>
              <a:rPr lang="en-US" dirty="0" smtClean="0"/>
              <a:t> effect of the Exchange Rate Effect will be larger than the 2</a:t>
            </a:r>
            <a:r>
              <a:rPr lang="en-US" baseline="30000" dirty="0" smtClean="0"/>
              <a:t>nd</a:t>
            </a:r>
            <a:r>
              <a:rPr lang="en-US" dirty="0" smtClean="0"/>
              <a:t> effect</a:t>
            </a:r>
            <a:endParaRPr lang="en-US" dirty="0"/>
          </a:p>
        </p:txBody>
      </p:sp>
      <p:sp>
        <p:nvSpPr>
          <p:cNvPr id="5" name="TextBox 4"/>
          <p:cNvSpPr txBox="1"/>
          <p:nvPr/>
        </p:nvSpPr>
        <p:spPr>
          <a:xfrm>
            <a:off x="9855200" y="619760"/>
            <a:ext cx="2143760" cy="923330"/>
          </a:xfrm>
          <a:prstGeom prst="rect">
            <a:avLst/>
          </a:prstGeom>
          <a:noFill/>
        </p:spPr>
        <p:txBody>
          <a:bodyPr wrap="square" rtlCol="0">
            <a:spAutoFit/>
          </a:bodyPr>
          <a:lstStyle/>
          <a:p>
            <a:r>
              <a:rPr lang="en-US" dirty="0" smtClean="0"/>
              <a:t>The first increase in AD will outweigh the reduction in AD.</a:t>
            </a:r>
            <a:endParaRPr lang="en-US" dirty="0"/>
          </a:p>
        </p:txBody>
      </p:sp>
      <p:pic>
        <p:nvPicPr>
          <p:cNvPr id="7" name="Picture 6"/>
          <p:cNvPicPr>
            <a:picLocks noChangeAspect="1"/>
          </p:cNvPicPr>
          <p:nvPr/>
        </p:nvPicPr>
        <p:blipFill>
          <a:blip r:embed="rId2"/>
          <a:stretch>
            <a:fillRect/>
          </a:stretch>
        </p:blipFill>
        <p:spPr>
          <a:xfrm>
            <a:off x="6156960" y="4055548"/>
            <a:ext cx="3333549" cy="2569336"/>
          </a:xfrm>
          <a:prstGeom prst="rect">
            <a:avLst/>
          </a:prstGeom>
        </p:spPr>
      </p:pic>
      <p:pic>
        <p:nvPicPr>
          <p:cNvPr id="8" name="Picture 7"/>
          <p:cNvPicPr>
            <a:picLocks noChangeAspect="1"/>
          </p:cNvPicPr>
          <p:nvPr/>
        </p:nvPicPr>
        <p:blipFill>
          <a:blip r:embed="rId3"/>
          <a:stretch>
            <a:fillRect/>
          </a:stretch>
        </p:blipFill>
        <p:spPr>
          <a:xfrm>
            <a:off x="6156960" y="369563"/>
            <a:ext cx="3698240" cy="3078085"/>
          </a:xfrm>
          <a:prstGeom prst="rect">
            <a:avLst/>
          </a:prstGeom>
        </p:spPr>
      </p:pic>
      <p:sp>
        <p:nvSpPr>
          <p:cNvPr id="11" name="Right Arrow 10"/>
          <p:cNvSpPr/>
          <p:nvPr/>
        </p:nvSpPr>
        <p:spPr>
          <a:xfrm rot="19050683">
            <a:off x="8121936" y="1562801"/>
            <a:ext cx="457200" cy="18885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7989997">
            <a:off x="8652462" y="1720619"/>
            <a:ext cx="117165" cy="24151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187323">
            <a:off x="6988511" y="4754655"/>
            <a:ext cx="401327" cy="1430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9050683">
            <a:off x="7225511" y="5108715"/>
            <a:ext cx="191385" cy="15240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855200" y="4238034"/>
            <a:ext cx="2143760" cy="923330"/>
          </a:xfrm>
          <a:prstGeom prst="rect">
            <a:avLst/>
          </a:prstGeom>
          <a:noFill/>
        </p:spPr>
        <p:txBody>
          <a:bodyPr wrap="square" rtlCol="0">
            <a:spAutoFit/>
          </a:bodyPr>
          <a:lstStyle/>
          <a:p>
            <a:r>
              <a:rPr lang="en-US" dirty="0" smtClean="0"/>
              <a:t>The first change in D will outweigh the second change in D.</a:t>
            </a:r>
            <a:endParaRPr lang="en-US" dirty="0"/>
          </a:p>
        </p:txBody>
      </p:sp>
      <p:sp>
        <p:nvSpPr>
          <p:cNvPr id="4" name="TextBox 3"/>
          <p:cNvSpPr txBox="1"/>
          <p:nvPr/>
        </p:nvSpPr>
        <p:spPr>
          <a:xfrm>
            <a:off x="9855200" y="2252312"/>
            <a:ext cx="2143760" cy="1569660"/>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The 1</a:t>
            </a:r>
            <a:r>
              <a:rPr lang="en-US" sz="1600" baseline="30000" dirty="0" smtClean="0">
                <a:solidFill>
                  <a:srgbClr val="FF0000"/>
                </a:solidFill>
              </a:rPr>
              <a:t>st</a:t>
            </a:r>
            <a:r>
              <a:rPr lang="en-US" sz="1600" dirty="0" smtClean="0">
                <a:solidFill>
                  <a:srgbClr val="FF0000"/>
                </a:solidFill>
              </a:rPr>
              <a:t> effect of a movement &gt; the 2</a:t>
            </a:r>
            <a:r>
              <a:rPr lang="en-US" sz="1600" baseline="30000" dirty="0" smtClean="0">
                <a:solidFill>
                  <a:srgbClr val="FF0000"/>
                </a:solidFill>
              </a:rPr>
              <a:t>nd</a:t>
            </a:r>
            <a:r>
              <a:rPr lang="en-US" sz="1600" dirty="0" smtClean="0">
                <a:solidFill>
                  <a:srgbClr val="FF0000"/>
                </a:solidFill>
              </a:rPr>
              <a:t> effect, → a net movement the same as the 1</a:t>
            </a:r>
            <a:r>
              <a:rPr lang="en-US" sz="1600" baseline="30000" dirty="0" smtClean="0">
                <a:solidFill>
                  <a:srgbClr val="FF0000"/>
                </a:solidFill>
              </a:rPr>
              <a:t>st</a:t>
            </a:r>
            <a:r>
              <a:rPr lang="en-US" sz="1600" dirty="0" smtClean="0">
                <a:solidFill>
                  <a:srgbClr val="FF0000"/>
                </a:solidFill>
              </a:rPr>
              <a:t> movement.</a:t>
            </a:r>
            <a:endParaRPr lang="en-US" sz="1600" dirty="0">
              <a:solidFill>
                <a:srgbClr val="FF0000"/>
              </a:solidFill>
            </a:endParaRPr>
          </a:p>
        </p:txBody>
      </p:sp>
      <p:sp>
        <p:nvSpPr>
          <p:cNvPr id="6" name="TextBox 5"/>
          <p:cNvSpPr txBox="1"/>
          <p:nvPr/>
        </p:nvSpPr>
        <p:spPr>
          <a:xfrm>
            <a:off x="226288" y="714408"/>
            <a:ext cx="5674360" cy="1200329"/>
          </a:xfrm>
          <a:prstGeom prst="rect">
            <a:avLst/>
          </a:prstGeom>
          <a:solidFill>
            <a:schemeClr val="accent4">
              <a:lumMod val="20000"/>
              <a:lumOff val="80000"/>
            </a:schemeClr>
          </a:solidFill>
        </p:spPr>
        <p:txBody>
          <a:bodyPr wrap="square" rtlCol="0">
            <a:spAutoFit/>
          </a:bodyPr>
          <a:lstStyle/>
          <a:p>
            <a:r>
              <a:rPr lang="en-US" dirty="0" smtClean="0"/>
              <a:t>In some of the questions you will see that some relationship seem to have no end or will cancel each other out. While sometimes this is true, mostly we can think of </a:t>
            </a:r>
            <a:r>
              <a:rPr lang="en-US" b="1" dirty="0" smtClean="0"/>
              <a:t>earlier effects being stronger than later effects</a:t>
            </a:r>
            <a:r>
              <a:rPr lang="en-US" dirty="0" smtClean="0"/>
              <a:t>. </a:t>
            </a:r>
            <a:endParaRPr lang="en-US" dirty="0"/>
          </a:p>
        </p:txBody>
      </p:sp>
      <p:sp>
        <p:nvSpPr>
          <p:cNvPr id="9" name="Rectangle 8"/>
          <p:cNvSpPr/>
          <p:nvPr/>
        </p:nvSpPr>
        <p:spPr>
          <a:xfrm>
            <a:off x="400207" y="1991265"/>
            <a:ext cx="5550128" cy="2246769"/>
          </a:xfrm>
          <a:prstGeom prst="rect">
            <a:avLst/>
          </a:prstGeom>
          <a:ln>
            <a:solidFill>
              <a:schemeClr val="tx1">
                <a:lumMod val="50000"/>
                <a:lumOff val="50000"/>
              </a:schemeClr>
            </a:solidFill>
          </a:ln>
        </p:spPr>
        <p:txBody>
          <a:bodyPr wrap="square">
            <a:spAutoFit/>
          </a:bodyPr>
          <a:lstStyle/>
          <a:p>
            <a:r>
              <a:rPr lang="en-US" sz="2000" b="1" u="sng" dirty="0" smtClean="0"/>
              <a:t>Example 1: </a:t>
            </a:r>
          </a:p>
          <a:p>
            <a:pPr marL="285750" indent="-285750">
              <a:buFont typeface="Arial" panose="020B0604020202020204" pitchFamily="34" charset="0"/>
              <a:buChar char="•"/>
            </a:pPr>
            <a:r>
              <a:rPr lang="en-US" sz="2000" dirty="0" smtClean="0"/>
              <a:t>Increase </a:t>
            </a:r>
            <a:r>
              <a:rPr lang="en-US" sz="2000" dirty="0"/>
              <a:t>of X-M→</a:t>
            </a:r>
            <a:r>
              <a:rPr lang="en-US" sz="2000" dirty="0">
                <a:solidFill>
                  <a:srgbClr val="00B0F0"/>
                </a:solidFill>
              </a:rPr>
              <a:t>↑AD</a:t>
            </a:r>
            <a:r>
              <a:rPr lang="en-US" sz="2000" dirty="0"/>
              <a:t>→↑Incomes →↑Imports(wealthier people buy more imports) →↓X-M →</a:t>
            </a:r>
            <a:r>
              <a:rPr lang="en-US" sz="2000" dirty="0">
                <a:solidFill>
                  <a:srgbClr val="00B050"/>
                </a:solidFill>
              </a:rPr>
              <a:t>↓AD</a:t>
            </a:r>
          </a:p>
          <a:p>
            <a:pPr marL="742950" lvl="1" indent="-285750">
              <a:buFont typeface="Arial" panose="020B0604020202020204" pitchFamily="34" charset="0"/>
              <a:buChar char="•"/>
            </a:pPr>
            <a:r>
              <a:rPr lang="en-US" sz="2000" dirty="0"/>
              <a:t>Does this mean that AD is unchanged? </a:t>
            </a:r>
          </a:p>
          <a:p>
            <a:pPr marL="742950" lvl="1" indent="-285750">
              <a:buFont typeface="Arial" panose="020B0604020202020204" pitchFamily="34" charset="0"/>
              <a:buChar char="•"/>
            </a:pPr>
            <a:r>
              <a:rPr lang="en-US" sz="2000" dirty="0"/>
              <a:t>No, AD will increase overall, because the 1</a:t>
            </a:r>
            <a:r>
              <a:rPr lang="en-US" sz="2000" baseline="30000" dirty="0"/>
              <a:t>st</a:t>
            </a:r>
            <a:r>
              <a:rPr lang="en-US" sz="2000" dirty="0"/>
              <a:t> effect will be stronger than the 2</a:t>
            </a:r>
            <a:r>
              <a:rPr lang="en-US" sz="2000" baseline="30000" dirty="0"/>
              <a:t>nd</a:t>
            </a:r>
            <a:r>
              <a:rPr lang="en-US" sz="2000" dirty="0"/>
              <a:t> effect.</a:t>
            </a:r>
          </a:p>
        </p:txBody>
      </p:sp>
    </p:spTree>
    <p:extLst>
      <p:ext uri="{BB962C8B-B14F-4D97-AF65-F5344CB8AC3E}">
        <p14:creationId xmlns:p14="http://schemas.microsoft.com/office/powerpoint/2010/main" val="322291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890" y="90805"/>
            <a:ext cx="4742180" cy="813435"/>
          </a:xfrm>
        </p:spPr>
        <p:txBody>
          <a:bodyPr/>
          <a:lstStyle/>
          <a:p>
            <a:r>
              <a:rPr lang="en-US" dirty="0" smtClean="0"/>
              <a:t>‘Chains of Events’</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375451"/>
            <a:ext cx="3031313" cy="923330"/>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(crowding out)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
        <p:nvSpPr>
          <p:cNvPr id="14" name="Oval 13"/>
          <p:cNvSpPr/>
          <p:nvPr/>
        </p:nvSpPr>
        <p:spPr>
          <a:xfrm rot="783373">
            <a:off x="3251363" y="4892136"/>
            <a:ext cx="7066183" cy="1564384"/>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66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14" y="148006"/>
            <a:ext cx="9643440" cy="846841"/>
          </a:xfrm>
        </p:spPr>
        <p:txBody>
          <a:bodyPr>
            <a:normAutofit/>
          </a:bodyPr>
          <a:lstStyle/>
          <a:p>
            <a:r>
              <a:rPr lang="en-US" dirty="0" smtClean="0"/>
              <a:t>1</a:t>
            </a:r>
            <a:r>
              <a:rPr lang="en-US" baseline="30000" dirty="0" smtClean="0"/>
              <a:t>st</a:t>
            </a:r>
            <a:r>
              <a:rPr lang="en-US" dirty="0" smtClean="0"/>
              <a:t>, 2</a:t>
            </a:r>
            <a:r>
              <a:rPr lang="en-US" baseline="30000" dirty="0" smtClean="0"/>
              <a:t>nd</a:t>
            </a:r>
            <a:r>
              <a:rPr lang="en-US" dirty="0" smtClean="0"/>
              <a:t>, 3</a:t>
            </a:r>
            <a:r>
              <a:rPr lang="en-US" baseline="30000" dirty="0" smtClean="0"/>
              <a:t>rd</a:t>
            </a:r>
            <a:r>
              <a:rPr lang="en-US" dirty="0" smtClean="0"/>
              <a:t> </a:t>
            </a:r>
            <a:r>
              <a:rPr lang="en-US" dirty="0"/>
              <a:t>etc. e</a:t>
            </a:r>
            <a:r>
              <a:rPr lang="en-US" dirty="0" smtClean="0"/>
              <a:t>ffect - Analogies</a:t>
            </a:r>
            <a:endParaRPr lang="en-US" dirty="0"/>
          </a:p>
        </p:txBody>
      </p:sp>
      <p:sp>
        <p:nvSpPr>
          <p:cNvPr id="3" name="Content Placeholder 2"/>
          <p:cNvSpPr>
            <a:spLocks noGrp="1"/>
          </p:cNvSpPr>
          <p:nvPr>
            <p:ph idx="1"/>
          </p:nvPr>
        </p:nvSpPr>
        <p:spPr>
          <a:xfrm>
            <a:off x="7344507" y="5899887"/>
            <a:ext cx="4009293" cy="923407"/>
          </a:xfrm>
        </p:spPr>
        <p:txBody>
          <a:bodyPr>
            <a:normAutofit/>
          </a:bodyPr>
          <a:lstStyle/>
          <a:p>
            <a:r>
              <a:rPr lang="en-US" sz="2000" dirty="0" smtClean="0"/>
              <a:t>The ripple will be strongest in the middle and weaker on the outside. </a:t>
            </a:r>
            <a:endParaRPr lang="en-US" sz="2000" dirty="0"/>
          </a:p>
        </p:txBody>
      </p:sp>
      <p:pic>
        <p:nvPicPr>
          <p:cNvPr id="1028" name="Picture 4" descr="Echo - Mini Physics - Learn Phy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85" y="3464170"/>
            <a:ext cx="5477094" cy="27127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277" y="6176963"/>
            <a:ext cx="4510454" cy="646331"/>
          </a:xfrm>
          <a:prstGeom prst="rect">
            <a:avLst/>
          </a:prstGeom>
          <a:noFill/>
        </p:spPr>
        <p:txBody>
          <a:bodyPr wrap="square" rtlCol="0">
            <a:spAutoFit/>
          </a:bodyPr>
          <a:lstStyle/>
          <a:p>
            <a:r>
              <a:rPr lang="en-US" dirty="0" smtClean="0"/>
              <a:t>The echo that comes back will be weaker than the initial sound. </a:t>
            </a:r>
            <a:endParaRPr lang="en-US" dirty="0"/>
          </a:p>
        </p:txBody>
      </p:sp>
      <p:pic>
        <p:nvPicPr>
          <p:cNvPr id="5" name="Picture 4"/>
          <p:cNvPicPr>
            <a:picLocks noChangeAspect="1"/>
          </p:cNvPicPr>
          <p:nvPr/>
        </p:nvPicPr>
        <p:blipFill>
          <a:blip r:embed="rId3"/>
          <a:stretch>
            <a:fillRect/>
          </a:stretch>
        </p:blipFill>
        <p:spPr>
          <a:xfrm>
            <a:off x="7388288" y="3269158"/>
            <a:ext cx="3965512" cy="2507603"/>
          </a:xfrm>
          <a:prstGeom prst="rect">
            <a:avLst/>
          </a:prstGeom>
        </p:spPr>
      </p:pic>
      <p:pic>
        <p:nvPicPr>
          <p:cNvPr id="6" name="Picture 5"/>
          <p:cNvPicPr>
            <a:picLocks noChangeAspect="1"/>
          </p:cNvPicPr>
          <p:nvPr/>
        </p:nvPicPr>
        <p:blipFill>
          <a:blip r:embed="rId4"/>
          <a:stretch>
            <a:fillRect/>
          </a:stretch>
        </p:blipFill>
        <p:spPr>
          <a:xfrm>
            <a:off x="2853552" y="794336"/>
            <a:ext cx="4052357" cy="2351696"/>
          </a:xfrm>
          <a:prstGeom prst="rect">
            <a:avLst/>
          </a:prstGeom>
        </p:spPr>
      </p:pic>
      <p:sp>
        <p:nvSpPr>
          <p:cNvPr id="9" name="TextBox 8"/>
          <p:cNvSpPr txBox="1"/>
          <p:nvPr/>
        </p:nvSpPr>
        <p:spPr>
          <a:xfrm>
            <a:off x="6963060" y="1211966"/>
            <a:ext cx="2395904" cy="2031325"/>
          </a:xfrm>
          <a:prstGeom prst="rect">
            <a:avLst/>
          </a:prstGeom>
          <a:noFill/>
        </p:spPr>
        <p:txBody>
          <a:bodyPr wrap="square" rtlCol="0">
            <a:spAutoFit/>
          </a:bodyPr>
          <a:lstStyle/>
          <a:p>
            <a:r>
              <a:rPr lang="en-US" dirty="0" smtClean="0"/>
              <a:t>A ball’s bounce will eventually find its resting point as the bounces become smaller, similar to movements in the economy. </a:t>
            </a:r>
            <a:endParaRPr lang="en-US" dirty="0"/>
          </a:p>
        </p:txBody>
      </p:sp>
      <p:sp>
        <p:nvSpPr>
          <p:cNvPr id="7" name="TextBox 6"/>
          <p:cNvSpPr txBox="1"/>
          <p:nvPr/>
        </p:nvSpPr>
        <p:spPr>
          <a:xfrm>
            <a:off x="9471259" y="375385"/>
            <a:ext cx="2252312" cy="2308324"/>
          </a:xfrm>
          <a:prstGeom prst="rect">
            <a:avLst/>
          </a:prstGeom>
          <a:noFill/>
        </p:spPr>
        <p:txBody>
          <a:bodyPr wrap="square" rtlCol="0">
            <a:spAutoFit/>
          </a:bodyPr>
          <a:lstStyle/>
          <a:p>
            <a:r>
              <a:rPr lang="en-US" dirty="0" smtClean="0"/>
              <a:t>Summary</a:t>
            </a:r>
          </a:p>
          <a:p>
            <a:r>
              <a:rPr lang="en-US" dirty="0" smtClean="0"/>
              <a:t>Just like with a ball bouncing, we can assume that ‘1</a:t>
            </a:r>
            <a:r>
              <a:rPr lang="en-US" baseline="30000" dirty="0" smtClean="0"/>
              <a:t>st</a:t>
            </a:r>
            <a:r>
              <a:rPr lang="en-US" dirty="0" smtClean="0"/>
              <a:t> effects’ will be stronger than ‘2</a:t>
            </a:r>
            <a:r>
              <a:rPr lang="en-US" baseline="30000" dirty="0" smtClean="0"/>
              <a:t>nd</a:t>
            </a:r>
            <a:r>
              <a:rPr lang="en-US" dirty="0"/>
              <a:t> </a:t>
            </a:r>
            <a:r>
              <a:rPr lang="en-US" dirty="0" smtClean="0"/>
              <a:t>effects, 3</a:t>
            </a:r>
            <a:r>
              <a:rPr lang="en-US" baseline="30000" dirty="0" smtClean="0"/>
              <a:t>rd</a:t>
            </a:r>
            <a:r>
              <a:rPr lang="en-US" dirty="0" smtClean="0"/>
              <a:t> effects etc.’ </a:t>
            </a:r>
            <a:endParaRPr lang="en-US" dirty="0"/>
          </a:p>
        </p:txBody>
      </p:sp>
    </p:spTree>
    <p:extLst>
      <p:ext uri="{BB962C8B-B14F-4D97-AF65-F5344CB8AC3E}">
        <p14:creationId xmlns:p14="http://schemas.microsoft.com/office/powerpoint/2010/main" val="2423448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Why do macroeconomic events usually not ‘cancel each other out’?</a:t>
            </a:r>
          </a:p>
          <a:p>
            <a:r>
              <a:rPr lang="en-US" dirty="0">
                <a:solidFill>
                  <a:srgbClr val="0070C0"/>
                </a:solidFill>
              </a:rPr>
              <a:t>The 1</a:t>
            </a:r>
            <a:r>
              <a:rPr lang="en-US" baseline="30000" dirty="0">
                <a:solidFill>
                  <a:srgbClr val="0070C0"/>
                </a:solidFill>
              </a:rPr>
              <a:t>st</a:t>
            </a:r>
            <a:r>
              <a:rPr lang="en-US" dirty="0">
                <a:solidFill>
                  <a:srgbClr val="0070C0"/>
                </a:solidFill>
              </a:rPr>
              <a:t> effect is </a:t>
            </a:r>
            <a:r>
              <a:rPr lang="en-US" dirty="0" smtClean="0">
                <a:solidFill>
                  <a:srgbClr val="0070C0"/>
                </a:solidFill>
              </a:rPr>
              <a:t>usually the strongest, so following events will not cancel out the 1</a:t>
            </a:r>
            <a:r>
              <a:rPr lang="en-US" baseline="30000" dirty="0" smtClean="0">
                <a:solidFill>
                  <a:srgbClr val="0070C0"/>
                </a:solidFill>
              </a:rPr>
              <a:t>st</a:t>
            </a:r>
            <a:r>
              <a:rPr lang="en-US" dirty="0" smtClean="0">
                <a:solidFill>
                  <a:srgbClr val="0070C0"/>
                </a:solidFill>
              </a:rPr>
              <a:t> effect.</a:t>
            </a:r>
          </a:p>
          <a:p>
            <a:endParaRPr lang="en-US" dirty="0">
              <a:solidFill>
                <a:srgbClr val="0070C0"/>
              </a:solidFill>
            </a:endParaRPr>
          </a:p>
          <a:p>
            <a:endParaRPr lang="en-US" dirty="0"/>
          </a:p>
        </p:txBody>
      </p:sp>
    </p:spTree>
    <p:extLst>
      <p:ext uri="{BB962C8B-B14F-4D97-AF65-F5344CB8AC3E}">
        <p14:creationId xmlns:p14="http://schemas.microsoft.com/office/powerpoint/2010/main" val="2050507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a:t>
            </a:r>
            <a:r>
              <a:rPr lang="en-US" dirty="0" smtClean="0"/>
              <a:t>is the first effect of expansionary FP on AD?</a:t>
            </a:r>
          </a:p>
          <a:p>
            <a:r>
              <a:rPr lang="en-US" dirty="0" smtClean="0">
                <a:solidFill>
                  <a:srgbClr val="0070C0"/>
                </a:solidFill>
              </a:rPr>
              <a:t>Increases AD through more </a:t>
            </a:r>
            <a:r>
              <a:rPr lang="en-US" dirty="0" err="1" smtClean="0">
                <a:solidFill>
                  <a:srgbClr val="0070C0"/>
                </a:solidFill>
              </a:rPr>
              <a:t>gov</a:t>
            </a:r>
            <a:r>
              <a:rPr lang="en-US" dirty="0" smtClean="0">
                <a:solidFill>
                  <a:srgbClr val="0070C0"/>
                </a:solidFill>
              </a:rPr>
              <a:t> spending and </a:t>
            </a:r>
            <a:r>
              <a:rPr lang="en-US" dirty="0" err="1" smtClean="0">
                <a:solidFill>
                  <a:srgbClr val="0070C0"/>
                </a:solidFill>
              </a:rPr>
              <a:t>gov</a:t>
            </a:r>
            <a:r>
              <a:rPr lang="en-US" dirty="0" smtClean="0">
                <a:solidFill>
                  <a:srgbClr val="0070C0"/>
                </a:solidFill>
              </a:rPr>
              <a:t> transfers and less tax.</a:t>
            </a:r>
          </a:p>
          <a:p>
            <a:r>
              <a:rPr lang="en-US" dirty="0"/>
              <a:t>What is the ‘second effect’ of expansionary FP on AD?</a:t>
            </a:r>
          </a:p>
          <a:p>
            <a:r>
              <a:rPr lang="en-US" dirty="0" smtClean="0">
                <a:solidFill>
                  <a:srgbClr val="0070C0"/>
                </a:solidFill>
              </a:rPr>
              <a:t>-&gt; Budget Deficit -&gt; </a:t>
            </a:r>
            <a:r>
              <a:rPr lang="en-US" dirty="0" err="1" smtClean="0">
                <a:solidFill>
                  <a:srgbClr val="0070C0"/>
                </a:solidFill>
              </a:rPr>
              <a:t>Gov</a:t>
            </a:r>
            <a:r>
              <a:rPr lang="en-US" dirty="0" smtClean="0">
                <a:solidFill>
                  <a:srgbClr val="0070C0"/>
                </a:solidFill>
              </a:rPr>
              <a:t> borrowing -&gt; D</a:t>
            </a:r>
            <a:r>
              <a:rPr lang="en-US" baseline="-25000" dirty="0" smtClean="0">
                <a:solidFill>
                  <a:srgbClr val="0070C0"/>
                </a:solidFill>
              </a:rPr>
              <a:t>LF</a:t>
            </a:r>
            <a:r>
              <a:rPr lang="en-US" dirty="0" smtClean="0">
                <a:solidFill>
                  <a:srgbClr val="0070C0"/>
                </a:solidFill>
              </a:rPr>
              <a:t> -&gt; RIR -&gt; capital inflows -&gt; </a:t>
            </a:r>
            <a:r>
              <a:rPr lang="en-US" dirty="0" err="1" smtClean="0">
                <a:solidFill>
                  <a:srgbClr val="0070C0"/>
                </a:solidFill>
              </a:rPr>
              <a:t>D</a:t>
            </a:r>
            <a:r>
              <a:rPr lang="en-US" baseline="-25000" dirty="0" err="1" smtClean="0">
                <a:solidFill>
                  <a:srgbClr val="0070C0"/>
                </a:solidFill>
              </a:rPr>
              <a:t>curr</a:t>
            </a:r>
            <a:r>
              <a:rPr lang="en-US" dirty="0" smtClean="0">
                <a:solidFill>
                  <a:srgbClr val="0070C0"/>
                </a:solidFill>
              </a:rPr>
              <a:t> -&gt; ER -&gt; exports -&gt; AD</a:t>
            </a:r>
          </a:p>
          <a:p>
            <a:r>
              <a:rPr lang="en-US" dirty="0"/>
              <a:t>What is the overall effect on AD?</a:t>
            </a:r>
          </a:p>
          <a:p>
            <a:r>
              <a:rPr lang="en-US" dirty="0" smtClean="0">
                <a:solidFill>
                  <a:srgbClr val="0070C0"/>
                </a:solidFill>
              </a:rPr>
              <a:t>An increase in AD because we can almost always assume the ‘1</a:t>
            </a:r>
            <a:r>
              <a:rPr lang="en-US" baseline="30000" dirty="0" smtClean="0">
                <a:solidFill>
                  <a:srgbClr val="0070C0"/>
                </a:solidFill>
              </a:rPr>
              <a:t>st</a:t>
            </a:r>
            <a:r>
              <a:rPr lang="en-US" dirty="0" smtClean="0">
                <a:solidFill>
                  <a:srgbClr val="0070C0"/>
                </a:solidFill>
              </a:rPr>
              <a:t> effect’ is stronger than the ‘2</a:t>
            </a:r>
            <a:r>
              <a:rPr lang="en-US" baseline="30000" dirty="0" smtClean="0">
                <a:solidFill>
                  <a:srgbClr val="0070C0"/>
                </a:solidFill>
              </a:rPr>
              <a:t>nd</a:t>
            </a:r>
            <a:r>
              <a:rPr lang="en-US" dirty="0" smtClean="0">
                <a:solidFill>
                  <a:srgbClr val="0070C0"/>
                </a:solidFill>
              </a:rPr>
              <a:t> effect’.</a:t>
            </a:r>
            <a:endParaRPr lang="en-US" dirty="0">
              <a:solidFill>
                <a:srgbClr val="0070C0"/>
              </a:solidFill>
            </a:endParaRPr>
          </a:p>
        </p:txBody>
      </p:sp>
    </p:spTree>
    <p:extLst>
      <p:ext uri="{BB962C8B-B14F-4D97-AF65-F5344CB8AC3E}">
        <p14:creationId xmlns:p14="http://schemas.microsoft.com/office/powerpoint/2010/main" val="12825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7164" y="365124"/>
            <a:ext cx="11269646" cy="5578475"/>
          </a:xfrm>
          <a:prstGeom prst="rect">
            <a:avLst/>
          </a:prstGeom>
        </p:spPr>
      </p:pic>
    </p:spTree>
    <p:extLst>
      <p:ext uri="{BB962C8B-B14F-4D97-AF65-F5344CB8AC3E}">
        <p14:creationId xmlns:p14="http://schemas.microsoft.com/office/powerpoint/2010/main" val="492795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81346" cy="1325563"/>
          </a:xfrm>
        </p:spPr>
        <p:txBody>
          <a:bodyPr>
            <a:normAutofit fontScale="90000"/>
          </a:bodyPr>
          <a:lstStyle/>
          <a:p>
            <a:r>
              <a:rPr lang="en-US" dirty="0" smtClean="0"/>
              <a:t>Investment: Private Domestic Investment vs Net Capital Inflows</a:t>
            </a:r>
            <a:endParaRPr lang="en-US" dirty="0"/>
          </a:p>
        </p:txBody>
      </p:sp>
      <p:sp>
        <p:nvSpPr>
          <p:cNvPr id="3" name="Content Placeholder 2"/>
          <p:cNvSpPr>
            <a:spLocks noGrp="1"/>
          </p:cNvSpPr>
          <p:nvPr>
            <p:ph idx="1"/>
          </p:nvPr>
        </p:nvSpPr>
        <p:spPr>
          <a:xfrm>
            <a:off x="706315" y="1684673"/>
            <a:ext cx="10424746" cy="677143"/>
          </a:xfrm>
        </p:spPr>
        <p:txBody>
          <a:bodyPr>
            <a:normAutofit fontScale="92500" lnSpcReduction="20000"/>
          </a:bodyPr>
          <a:lstStyle/>
          <a:p>
            <a:r>
              <a:rPr lang="en-US" dirty="0" smtClean="0"/>
              <a:t>It is possible to confuse the two because they can both be described as investment.</a:t>
            </a:r>
            <a:endParaRPr lang="en-US" dirty="0"/>
          </a:p>
        </p:txBody>
      </p:sp>
      <p:sp>
        <p:nvSpPr>
          <p:cNvPr id="4" name="Down Arrow 3"/>
          <p:cNvSpPr/>
          <p:nvPr/>
        </p:nvSpPr>
        <p:spPr>
          <a:xfrm rot="10800000">
            <a:off x="518751" y="3648806"/>
            <a:ext cx="958361" cy="1222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87298" y="2663356"/>
            <a:ext cx="2022231" cy="954107"/>
          </a:xfrm>
          <a:prstGeom prst="rect">
            <a:avLst/>
          </a:prstGeom>
          <a:noFill/>
        </p:spPr>
        <p:txBody>
          <a:bodyPr wrap="square" rtlCol="0">
            <a:spAutoFit/>
          </a:bodyPr>
          <a:lstStyle/>
          <a:p>
            <a:r>
              <a:rPr lang="en-US" sz="2800" dirty="0" smtClean="0"/>
              <a:t>Net Capital Inflows</a:t>
            </a:r>
            <a:endParaRPr lang="en-US" sz="2800" dirty="0"/>
          </a:p>
        </p:txBody>
      </p:sp>
      <p:sp>
        <p:nvSpPr>
          <p:cNvPr id="6" name="Down Arrow 5"/>
          <p:cNvSpPr/>
          <p:nvPr/>
        </p:nvSpPr>
        <p:spPr>
          <a:xfrm rot="14876106">
            <a:off x="3723124" y="2630978"/>
            <a:ext cx="364880" cy="2388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7422956">
            <a:off x="3730823" y="3652695"/>
            <a:ext cx="364880" cy="2388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5005758" y="2395332"/>
            <a:ext cx="958361" cy="1222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97628" y="4153694"/>
            <a:ext cx="1635369" cy="954107"/>
          </a:xfrm>
          <a:prstGeom prst="rect">
            <a:avLst/>
          </a:prstGeom>
          <a:noFill/>
        </p:spPr>
        <p:txBody>
          <a:bodyPr wrap="square" rtlCol="0">
            <a:spAutoFit/>
          </a:bodyPr>
          <a:lstStyle/>
          <a:p>
            <a:r>
              <a:rPr lang="en-US" sz="2800" dirty="0" smtClean="0"/>
              <a:t>Interest Rate</a:t>
            </a:r>
            <a:endParaRPr lang="en-US" sz="2800" dirty="0"/>
          </a:p>
        </p:txBody>
      </p:sp>
      <p:sp>
        <p:nvSpPr>
          <p:cNvPr id="10" name="TextBox 9"/>
          <p:cNvSpPr txBox="1"/>
          <p:nvPr/>
        </p:nvSpPr>
        <p:spPr>
          <a:xfrm>
            <a:off x="7693269" y="278514"/>
            <a:ext cx="3525715" cy="1015663"/>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Net capital inflows and private domestic investment are different.</a:t>
            </a:r>
          </a:p>
          <a:p>
            <a:r>
              <a:rPr lang="en-US" sz="1200" dirty="0" smtClean="0">
                <a:solidFill>
                  <a:srgbClr val="FF0000"/>
                </a:solidFill>
              </a:rPr>
              <a:t>↑IR→</a:t>
            </a:r>
            <a:r>
              <a:rPr lang="en-US" sz="1200" dirty="0">
                <a:solidFill>
                  <a:srgbClr val="FF0000"/>
                </a:solidFill>
              </a:rPr>
              <a:t> </a:t>
            </a:r>
            <a:r>
              <a:rPr lang="en-US" sz="1200" dirty="0" smtClean="0">
                <a:solidFill>
                  <a:srgbClr val="FF0000"/>
                </a:solidFill>
              </a:rPr>
              <a:t>↑Net Capital Inflows</a:t>
            </a:r>
          </a:p>
          <a:p>
            <a:r>
              <a:rPr lang="en-US" sz="1200" dirty="0" smtClean="0">
                <a:solidFill>
                  <a:srgbClr val="FF0000"/>
                </a:solidFill>
              </a:rPr>
              <a:t>↑IR</a:t>
            </a:r>
            <a:r>
              <a:rPr lang="en-US" sz="1200" dirty="0">
                <a:solidFill>
                  <a:srgbClr val="FF0000"/>
                </a:solidFill>
              </a:rPr>
              <a:t> </a:t>
            </a:r>
            <a:r>
              <a:rPr lang="en-US" sz="1200" dirty="0" smtClean="0">
                <a:solidFill>
                  <a:srgbClr val="FF0000"/>
                </a:solidFill>
              </a:rPr>
              <a:t>→↓Private Domestic </a:t>
            </a:r>
            <a:r>
              <a:rPr lang="en-US" sz="1200" dirty="0" err="1" smtClean="0">
                <a:solidFill>
                  <a:srgbClr val="FF0000"/>
                </a:solidFill>
              </a:rPr>
              <a:t>Invesment</a:t>
            </a:r>
            <a:endParaRPr lang="en-US" sz="1200" dirty="0" smtClean="0">
              <a:solidFill>
                <a:srgbClr val="FF0000"/>
              </a:solidFill>
            </a:endParaRPr>
          </a:p>
        </p:txBody>
      </p:sp>
      <p:sp>
        <p:nvSpPr>
          <p:cNvPr id="11" name="TextBox 10"/>
          <p:cNvSpPr txBox="1"/>
          <p:nvPr/>
        </p:nvSpPr>
        <p:spPr>
          <a:xfrm>
            <a:off x="5899021" y="5031417"/>
            <a:ext cx="2022231" cy="1384995"/>
          </a:xfrm>
          <a:prstGeom prst="rect">
            <a:avLst/>
          </a:prstGeom>
          <a:noFill/>
        </p:spPr>
        <p:txBody>
          <a:bodyPr wrap="square" rtlCol="0">
            <a:spAutoFit/>
          </a:bodyPr>
          <a:lstStyle/>
          <a:p>
            <a:r>
              <a:rPr lang="en-US" sz="2800" dirty="0" smtClean="0"/>
              <a:t>Private Domestic Investment</a:t>
            </a:r>
            <a:endParaRPr lang="en-US" sz="2800" dirty="0"/>
          </a:p>
        </p:txBody>
      </p:sp>
      <p:sp>
        <p:nvSpPr>
          <p:cNvPr id="12" name="Down Arrow 11"/>
          <p:cNvSpPr/>
          <p:nvPr/>
        </p:nvSpPr>
        <p:spPr>
          <a:xfrm>
            <a:off x="5017481" y="4763393"/>
            <a:ext cx="958361" cy="1222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278198" y="2290647"/>
            <a:ext cx="2118946" cy="1477328"/>
          </a:xfrm>
          <a:prstGeom prst="rect">
            <a:avLst/>
          </a:prstGeom>
          <a:noFill/>
        </p:spPr>
        <p:txBody>
          <a:bodyPr wrap="square" rtlCol="0">
            <a:spAutoFit/>
          </a:bodyPr>
          <a:lstStyle/>
          <a:p>
            <a:r>
              <a:rPr lang="en-US" dirty="0" err="1" smtClean="0"/>
              <a:t>Eg</a:t>
            </a:r>
            <a:r>
              <a:rPr lang="en-US" dirty="0" smtClean="0"/>
              <a:t>. </a:t>
            </a:r>
          </a:p>
          <a:p>
            <a:pPr marL="285750" indent="-285750">
              <a:buFont typeface="Arial" panose="020B0604020202020204" pitchFamily="34" charset="0"/>
              <a:buChar char="•"/>
            </a:pPr>
            <a:r>
              <a:rPr lang="en-US" dirty="0" smtClean="0"/>
              <a:t>Putting money in a bank in that country</a:t>
            </a:r>
          </a:p>
          <a:p>
            <a:pPr marL="285750" indent="-285750">
              <a:buFont typeface="Arial" panose="020B0604020202020204" pitchFamily="34" charset="0"/>
              <a:buChar char="•"/>
            </a:pPr>
            <a:r>
              <a:rPr lang="en-US" dirty="0" smtClean="0"/>
              <a:t>Buying Bonds</a:t>
            </a:r>
            <a:endParaRPr lang="en-US" dirty="0"/>
          </a:p>
        </p:txBody>
      </p:sp>
      <p:sp>
        <p:nvSpPr>
          <p:cNvPr id="14" name="TextBox 13"/>
          <p:cNvSpPr txBox="1"/>
          <p:nvPr/>
        </p:nvSpPr>
        <p:spPr>
          <a:xfrm>
            <a:off x="6995129" y="3046434"/>
            <a:ext cx="1876314" cy="1754326"/>
          </a:xfrm>
          <a:prstGeom prst="rect">
            <a:avLst/>
          </a:prstGeom>
          <a:noFill/>
        </p:spPr>
        <p:txBody>
          <a:bodyPr wrap="square" rtlCol="0">
            <a:spAutoFit/>
          </a:bodyPr>
          <a:lstStyle/>
          <a:p>
            <a:r>
              <a:rPr lang="en-US" dirty="0" smtClean="0"/>
              <a:t>(Foreigners </a:t>
            </a:r>
            <a:r>
              <a:rPr lang="en-US" b="1" u="sng" dirty="0" smtClean="0"/>
              <a:t>lend</a:t>
            </a:r>
            <a:r>
              <a:rPr lang="en-US" dirty="0" smtClean="0"/>
              <a:t> money and earn higher interest compared to putting money in other countries)</a:t>
            </a:r>
            <a:endParaRPr lang="en-US" dirty="0"/>
          </a:p>
        </p:txBody>
      </p:sp>
      <p:sp>
        <p:nvSpPr>
          <p:cNvPr id="15" name="TextBox 14"/>
          <p:cNvSpPr txBox="1"/>
          <p:nvPr/>
        </p:nvSpPr>
        <p:spPr>
          <a:xfrm>
            <a:off x="7664686" y="5060552"/>
            <a:ext cx="1787049" cy="1754326"/>
          </a:xfrm>
          <a:prstGeom prst="rect">
            <a:avLst/>
          </a:prstGeom>
          <a:noFill/>
        </p:spPr>
        <p:txBody>
          <a:bodyPr wrap="square" rtlCol="0">
            <a:spAutoFit/>
          </a:bodyPr>
          <a:lstStyle/>
          <a:p>
            <a:r>
              <a:rPr lang="en-US" dirty="0" smtClean="0"/>
              <a:t>(Local firms </a:t>
            </a:r>
            <a:r>
              <a:rPr lang="en-US" b="1" u="sng" dirty="0" smtClean="0"/>
              <a:t>borrow</a:t>
            </a:r>
            <a:r>
              <a:rPr lang="en-US" dirty="0" smtClean="0"/>
              <a:t> money to expand production of their businesses.)</a:t>
            </a:r>
            <a:endParaRPr lang="en-US" dirty="0"/>
          </a:p>
        </p:txBody>
      </p:sp>
      <p:sp>
        <p:nvSpPr>
          <p:cNvPr id="16" name="TextBox 15"/>
          <p:cNvSpPr txBox="1"/>
          <p:nvPr/>
        </p:nvSpPr>
        <p:spPr>
          <a:xfrm>
            <a:off x="9278198" y="4987454"/>
            <a:ext cx="2118946" cy="1754326"/>
          </a:xfrm>
          <a:prstGeom prst="rect">
            <a:avLst/>
          </a:prstGeom>
          <a:noFill/>
        </p:spPr>
        <p:txBody>
          <a:bodyPr wrap="square" rtlCol="0">
            <a:spAutoFit/>
          </a:bodyPr>
          <a:lstStyle/>
          <a:p>
            <a:r>
              <a:rPr lang="en-US" dirty="0" err="1" smtClean="0"/>
              <a:t>Eg</a:t>
            </a:r>
            <a:r>
              <a:rPr lang="en-US" dirty="0" smtClean="0"/>
              <a:t>. </a:t>
            </a:r>
          </a:p>
          <a:p>
            <a:pPr marL="285750" indent="-285750">
              <a:buFont typeface="Arial" panose="020B0604020202020204" pitchFamily="34" charset="0"/>
              <a:buChar char="•"/>
            </a:pPr>
            <a:r>
              <a:rPr lang="en-US" dirty="0" smtClean="0"/>
              <a:t>Human Capital</a:t>
            </a:r>
          </a:p>
          <a:p>
            <a:pPr marL="285750" indent="-285750">
              <a:buFont typeface="Arial" panose="020B0604020202020204" pitchFamily="34" charset="0"/>
              <a:buChar char="•"/>
            </a:pPr>
            <a:r>
              <a:rPr lang="en-US" dirty="0" smtClean="0"/>
              <a:t>Capital formation (machines and equipment)</a:t>
            </a:r>
          </a:p>
          <a:p>
            <a:pPr marL="285750" indent="-285750">
              <a:buFont typeface="Arial" panose="020B0604020202020204" pitchFamily="34" charset="0"/>
              <a:buChar char="•"/>
            </a:pPr>
            <a:r>
              <a:rPr lang="en-US" dirty="0" smtClean="0"/>
              <a:t>Technology</a:t>
            </a:r>
            <a:endParaRPr lang="en-US" dirty="0"/>
          </a:p>
        </p:txBody>
      </p:sp>
    </p:spTree>
    <p:extLst>
      <p:ext uri="{BB962C8B-B14F-4D97-AF65-F5344CB8AC3E}">
        <p14:creationId xmlns:p14="http://schemas.microsoft.com/office/powerpoint/2010/main" val="1281955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interest rates decrease in a country, what happens to net capital inflows into a country?</a:t>
            </a:r>
          </a:p>
          <a:p>
            <a:r>
              <a:rPr lang="en-US" dirty="0" smtClean="0">
                <a:solidFill>
                  <a:srgbClr val="0070C0"/>
                </a:solidFill>
              </a:rPr>
              <a:t>Decrease, because foreign investors can’t earn as much interest.</a:t>
            </a:r>
          </a:p>
          <a:p>
            <a:r>
              <a:rPr lang="en-US" dirty="0" smtClean="0"/>
              <a:t>What happens to private domestic investment as a result of the interest rate decrease?</a:t>
            </a:r>
          </a:p>
          <a:p>
            <a:r>
              <a:rPr lang="en-US" dirty="0" smtClean="0">
                <a:solidFill>
                  <a:srgbClr val="0070C0"/>
                </a:solidFill>
              </a:rPr>
              <a:t>Increase, because cost of borrowing is lower and domestic firms can afford to borrow more and use this money to invest more in capital, human capital and technology.</a:t>
            </a:r>
            <a:endParaRPr lang="en-US" dirty="0">
              <a:solidFill>
                <a:srgbClr val="0070C0"/>
              </a:solidFill>
            </a:endParaRPr>
          </a:p>
        </p:txBody>
      </p:sp>
    </p:spTree>
    <p:extLst>
      <p:ext uri="{BB962C8B-B14F-4D97-AF65-F5344CB8AC3E}">
        <p14:creationId xmlns:p14="http://schemas.microsoft.com/office/powerpoint/2010/main" val="25065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Container Ship Loading and Unloading </a:t>
            </a:r>
            <a:r>
              <a:rPr lang="en-US" dirty="0" smtClean="0">
                <a:hlinkClick r:id="rId2"/>
              </a:rPr>
              <a:t>– YouTube</a:t>
            </a:r>
            <a:endParaRPr lang="en-US" dirty="0" smtClean="0"/>
          </a:p>
          <a:p>
            <a:pPr lvl="1"/>
            <a:r>
              <a:rPr lang="en-US" dirty="0" smtClean="0"/>
              <a:t>To watch while students are doing questions</a:t>
            </a:r>
          </a:p>
          <a:p>
            <a:pPr lvl="1"/>
            <a:r>
              <a:rPr lang="en-US" dirty="0" smtClean="0"/>
              <a:t>Has some relevance to trade but otherwise no purpose for the course</a:t>
            </a:r>
            <a:endParaRPr lang="en-US" dirty="0"/>
          </a:p>
        </p:txBody>
      </p:sp>
    </p:spTree>
    <p:extLst>
      <p:ext uri="{BB962C8B-B14F-4D97-AF65-F5344CB8AC3E}">
        <p14:creationId xmlns:p14="http://schemas.microsoft.com/office/powerpoint/2010/main" val="134317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 The Exchange Rate, Government Policy and Capital Flows</a:t>
            </a:r>
            <a:endParaRPr lang="en-US" dirty="0"/>
          </a:p>
        </p:txBody>
      </p:sp>
      <p:sp>
        <p:nvSpPr>
          <p:cNvPr id="3" name="Content Placeholder 2"/>
          <p:cNvSpPr>
            <a:spLocks noGrp="1"/>
          </p:cNvSpPr>
          <p:nvPr>
            <p:ph type="body" idx="1"/>
          </p:nvPr>
        </p:nvSpPr>
        <p:spPr/>
        <p:txBody>
          <a:bodyPr>
            <a:normAutofit fontScale="92500" lnSpcReduction="10000"/>
          </a:bodyPr>
          <a:lstStyle/>
          <a:p>
            <a:r>
              <a:rPr lang="en-US" dirty="0" smtClean="0"/>
              <a:t>6.4 focused on the different determinants of demand for currency and how the forex market interacts with other parts of the economy. </a:t>
            </a:r>
            <a:endParaRPr lang="en-US" dirty="0"/>
          </a:p>
          <a:p>
            <a:r>
              <a:rPr lang="en-US" dirty="0" smtClean="0"/>
              <a:t>6.5 looked at the relationship between exchange rates and net exports and AD.</a:t>
            </a:r>
          </a:p>
          <a:p>
            <a:r>
              <a:rPr lang="en-US" dirty="0" smtClean="0"/>
              <a:t>6.6 will connect 6.4 and 6.5 together and also connect with economic growth from Unit 5. </a:t>
            </a:r>
            <a:endParaRPr lang="en-US" dirty="0"/>
          </a:p>
        </p:txBody>
      </p:sp>
    </p:spTree>
    <p:extLst>
      <p:ext uri="{BB962C8B-B14F-4D97-AF65-F5344CB8AC3E}">
        <p14:creationId xmlns:p14="http://schemas.microsoft.com/office/powerpoint/2010/main" val="2075152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890" y="90805"/>
            <a:ext cx="4742180" cy="813435"/>
          </a:xfrm>
        </p:spPr>
        <p:txBody>
          <a:bodyPr/>
          <a:lstStyle/>
          <a:p>
            <a:r>
              <a:rPr lang="en-US" dirty="0" smtClean="0"/>
              <a:t>‘Chains of Events’</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375451"/>
            <a:ext cx="3031313" cy="923330"/>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(crowding out)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
        <p:nvSpPr>
          <p:cNvPr id="15" name="Oval 14"/>
          <p:cNvSpPr/>
          <p:nvPr/>
        </p:nvSpPr>
        <p:spPr>
          <a:xfrm rot="21250494">
            <a:off x="3345139" y="3148892"/>
            <a:ext cx="8189296" cy="1163361"/>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993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84" y="63621"/>
            <a:ext cx="7057293" cy="1325563"/>
          </a:xfrm>
        </p:spPr>
        <p:txBody>
          <a:bodyPr>
            <a:normAutofit/>
          </a:bodyPr>
          <a:lstStyle/>
          <a:p>
            <a:r>
              <a:rPr lang="en-US" sz="4000" dirty="0" smtClean="0"/>
              <a:t>Interest Rates and Capital Inflows</a:t>
            </a:r>
            <a:endParaRPr lang="en-US" sz="4000" dirty="0"/>
          </a:p>
        </p:txBody>
      </p:sp>
      <p:pic>
        <p:nvPicPr>
          <p:cNvPr id="5" name="Picture 4"/>
          <p:cNvPicPr>
            <a:picLocks noChangeAspect="1"/>
          </p:cNvPicPr>
          <p:nvPr/>
        </p:nvPicPr>
        <p:blipFill>
          <a:blip r:embed="rId2"/>
          <a:stretch>
            <a:fillRect/>
          </a:stretch>
        </p:blipFill>
        <p:spPr>
          <a:xfrm>
            <a:off x="405820" y="3520056"/>
            <a:ext cx="4587020" cy="2923969"/>
          </a:xfrm>
          <a:prstGeom prst="rect">
            <a:avLst/>
          </a:prstGeom>
        </p:spPr>
      </p:pic>
      <p:sp>
        <p:nvSpPr>
          <p:cNvPr id="8" name="Rectangle 7"/>
          <p:cNvSpPr/>
          <p:nvPr/>
        </p:nvSpPr>
        <p:spPr>
          <a:xfrm>
            <a:off x="405820" y="1368953"/>
            <a:ext cx="4825604" cy="1938992"/>
          </a:xfrm>
          <a:prstGeom prst="rect">
            <a:avLst/>
          </a:prstGeom>
          <a:solidFill>
            <a:schemeClr val="bg1">
              <a:lumMod val="95000"/>
            </a:schemeClr>
          </a:solidFill>
        </p:spPr>
        <p:txBody>
          <a:bodyPr wrap="square">
            <a:spAutoFit/>
          </a:bodyPr>
          <a:lstStyle/>
          <a:p>
            <a:pPr marL="285750" indent="-285750">
              <a:buFont typeface="Arial" panose="020B0604020202020204" pitchFamily="34" charset="0"/>
              <a:buChar char="•"/>
            </a:pPr>
            <a:r>
              <a:rPr lang="en-US" sz="2000" dirty="0">
                <a:solidFill>
                  <a:srgbClr val="00B0F0"/>
                </a:solidFill>
              </a:rPr>
              <a:t>Higher interest rates lead to capital inflows.</a:t>
            </a:r>
          </a:p>
          <a:p>
            <a:pPr marL="742950" lvl="1" indent="-285750">
              <a:buFont typeface="Arial" panose="020B0604020202020204" pitchFamily="34" charset="0"/>
              <a:buChar char="•"/>
            </a:pPr>
            <a:r>
              <a:rPr lang="en-US" sz="2000" dirty="0"/>
              <a:t>Investors move their money to where it will earn higher interest</a:t>
            </a:r>
          </a:p>
          <a:p>
            <a:pPr marL="285750" indent="-285750">
              <a:buFont typeface="Arial" panose="020B0604020202020204" pitchFamily="34" charset="0"/>
              <a:buChar char="•"/>
            </a:pPr>
            <a:r>
              <a:rPr lang="en-US" sz="2000" dirty="0"/>
              <a:t>Higher interest can be </a:t>
            </a:r>
            <a:r>
              <a:rPr lang="en-US" sz="2000" dirty="0">
                <a:solidFill>
                  <a:srgbClr val="00B0F0"/>
                </a:solidFill>
              </a:rPr>
              <a:t>caused by multiple factors </a:t>
            </a:r>
            <a:r>
              <a:rPr lang="en-US" sz="2000" dirty="0"/>
              <a:t>but also </a:t>
            </a:r>
            <a:r>
              <a:rPr lang="en-US" sz="2000" dirty="0" smtClean="0">
                <a:solidFill>
                  <a:srgbClr val="00B0F0"/>
                </a:solidFill>
              </a:rPr>
              <a:t>includes FP and MP</a:t>
            </a:r>
            <a:r>
              <a:rPr lang="en-US" sz="2000" dirty="0" smtClean="0"/>
              <a:t>.</a:t>
            </a:r>
            <a:endParaRPr lang="en-US" sz="2000" dirty="0"/>
          </a:p>
        </p:txBody>
      </p:sp>
      <p:sp>
        <p:nvSpPr>
          <p:cNvPr id="10" name="TextBox 9"/>
          <p:cNvSpPr txBox="1"/>
          <p:nvPr/>
        </p:nvSpPr>
        <p:spPr>
          <a:xfrm>
            <a:off x="4174996" y="4566541"/>
            <a:ext cx="1464964" cy="830997"/>
          </a:xfrm>
          <a:prstGeom prst="rect">
            <a:avLst/>
          </a:prstGeom>
          <a:solidFill>
            <a:schemeClr val="accent4">
              <a:lumMod val="40000"/>
              <a:lumOff val="60000"/>
            </a:schemeClr>
          </a:solidFill>
        </p:spPr>
        <p:txBody>
          <a:bodyPr wrap="square" rtlCol="0">
            <a:spAutoFit/>
          </a:bodyPr>
          <a:lstStyle/>
          <a:p>
            <a:r>
              <a:rPr lang="en-US" sz="1200" dirty="0" smtClean="0"/>
              <a:t>Capital inflows mean more supply in the loanable funds market.</a:t>
            </a:r>
            <a:endParaRPr lang="en-US" sz="1200" dirty="0"/>
          </a:p>
        </p:txBody>
      </p:sp>
      <p:pic>
        <p:nvPicPr>
          <p:cNvPr id="6" name="Picture 5"/>
          <p:cNvPicPr>
            <a:picLocks noChangeAspect="1"/>
          </p:cNvPicPr>
          <p:nvPr/>
        </p:nvPicPr>
        <p:blipFill>
          <a:blip r:embed="rId3"/>
          <a:stretch>
            <a:fillRect/>
          </a:stretch>
        </p:blipFill>
        <p:spPr>
          <a:xfrm>
            <a:off x="6824296" y="3307945"/>
            <a:ext cx="4707161" cy="3035726"/>
          </a:xfrm>
          <a:prstGeom prst="rect">
            <a:avLst/>
          </a:prstGeom>
        </p:spPr>
      </p:pic>
      <p:sp>
        <p:nvSpPr>
          <p:cNvPr id="7" name="Rectangle 6"/>
          <p:cNvSpPr/>
          <p:nvPr/>
        </p:nvSpPr>
        <p:spPr>
          <a:xfrm>
            <a:off x="5863653" y="1383518"/>
            <a:ext cx="5562297" cy="1631216"/>
          </a:xfrm>
          <a:prstGeom prst="rect">
            <a:avLst/>
          </a:prstGeom>
          <a:solidFill>
            <a:schemeClr val="bg1">
              <a:lumMod val="95000"/>
            </a:schemeClr>
          </a:solidFill>
        </p:spPr>
        <p:txBody>
          <a:bodyPr wrap="square">
            <a:spAutoFit/>
          </a:bodyPr>
          <a:lstStyle/>
          <a:p>
            <a:pPr marL="285750" indent="-285750">
              <a:buFont typeface="Arial" panose="020B0604020202020204" pitchFamily="34" charset="0"/>
              <a:buChar char="•"/>
            </a:pPr>
            <a:r>
              <a:rPr lang="en-US" sz="2000" dirty="0">
                <a:solidFill>
                  <a:srgbClr val="00B0F0"/>
                </a:solidFill>
              </a:rPr>
              <a:t>Lower interest rates lead to capital outflows.</a:t>
            </a:r>
          </a:p>
          <a:p>
            <a:pPr marL="742950" lvl="1" indent="-285750">
              <a:buFont typeface="Arial" panose="020B0604020202020204" pitchFamily="34" charset="0"/>
              <a:buChar char="•"/>
            </a:pPr>
            <a:r>
              <a:rPr lang="en-US" sz="2000" dirty="0"/>
              <a:t>Investors move their money to where it will earn higher interest</a:t>
            </a:r>
          </a:p>
          <a:p>
            <a:pPr marL="285750" indent="-285750">
              <a:buFont typeface="Arial" panose="020B0604020202020204" pitchFamily="34" charset="0"/>
              <a:buChar char="•"/>
            </a:pPr>
            <a:r>
              <a:rPr lang="en-US" sz="2000" dirty="0"/>
              <a:t>Lower interest can be caused by multiple factors but also includes FP and MP:</a:t>
            </a:r>
          </a:p>
        </p:txBody>
      </p:sp>
      <p:sp>
        <p:nvSpPr>
          <p:cNvPr id="9" name="TextBox 8"/>
          <p:cNvSpPr txBox="1"/>
          <p:nvPr/>
        </p:nvSpPr>
        <p:spPr>
          <a:xfrm>
            <a:off x="10379894" y="4151042"/>
            <a:ext cx="1464964" cy="830997"/>
          </a:xfrm>
          <a:prstGeom prst="rect">
            <a:avLst/>
          </a:prstGeom>
          <a:solidFill>
            <a:schemeClr val="accent4">
              <a:lumMod val="40000"/>
              <a:lumOff val="60000"/>
            </a:schemeClr>
          </a:solidFill>
        </p:spPr>
        <p:txBody>
          <a:bodyPr wrap="square" rtlCol="0">
            <a:spAutoFit/>
          </a:bodyPr>
          <a:lstStyle/>
          <a:p>
            <a:r>
              <a:rPr lang="en-US" sz="1200" dirty="0" smtClean="0"/>
              <a:t>Capital outflows mean less supply in the loanable funds market.</a:t>
            </a:r>
            <a:endParaRPr lang="en-US" sz="1200" dirty="0"/>
          </a:p>
        </p:txBody>
      </p:sp>
      <p:sp>
        <p:nvSpPr>
          <p:cNvPr id="11" name="TextBox 10"/>
          <p:cNvSpPr txBox="1"/>
          <p:nvPr/>
        </p:nvSpPr>
        <p:spPr>
          <a:xfrm>
            <a:off x="5668354" y="5674584"/>
            <a:ext cx="1834715" cy="769441"/>
          </a:xfrm>
          <a:prstGeom prst="rect">
            <a:avLst/>
          </a:prstGeom>
          <a:solidFill>
            <a:schemeClr val="accent1">
              <a:lumMod val="20000"/>
              <a:lumOff val="80000"/>
            </a:schemeClr>
          </a:solidFill>
        </p:spPr>
        <p:txBody>
          <a:bodyPr wrap="square" rtlCol="0">
            <a:spAutoFit/>
          </a:bodyPr>
          <a:lstStyle/>
          <a:p>
            <a:r>
              <a:rPr lang="en-US" sz="1100" dirty="0" smtClean="0"/>
              <a:t>Note: Interest Rates in an economy largely move together. So RIR and NIR can both be treated as IR. </a:t>
            </a:r>
            <a:endParaRPr lang="en-US" sz="1100" dirty="0"/>
          </a:p>
        </p:txBody>
      </p:sp>
      <p:sp>
        <p:nvSpPr>
          <p:cNvPr id="3" name="TextBox 2"/>
          <p:cNvSpPr txBox="1"/>
          <p:nvPr/>
        </p:nvSpPr>
        <p:spPr>
          <a:xfrm>
            <a:off x="7148146" y="21886"/>
            <a:ext cx="4621823" cy="1477328"/>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The interest rate affects capital inflows which affects the supply of loanable funds</a:t>
            </a:r>
            <a:endParaRPr lang="en-US" dirty="0" smtClean="0">
              <a:solidFill>
                <a:srgbClr val="FF0000"/>
              </a:solidFill>
            </a:endParaRPr>
          </a:p>
          <a:p>
            <a:r>
              <a:rPr lang="en-US" dirty="0" smtClean="0">
                <a:solidFill>
                  <a:srgbClr val="FF0000"/>
                </a:solidFill>
              </a:rPr>
              <a:t>↑IR→</a:t>
            </a:r>
            <a:r>
              <a:rPr lang="en-US" dirty="0">
                <a:solidFill>
                  <a:srgbClr val="FF0000"/>
                </a:solidFill>
              </a:rPr>
              <a:t> </a:t>
            </a:r>
            <a:r>
              <a:rPr lang="en-US" dirty="0" smtClean="0">
                <a:solidFill>
                  <a:srgbClr val="FF0000"/>
                </a:solidFill>
              </a:rPr>
              <a:t>↑capital inflows</a:t>
            </a:r>
            <a:r>
              <a:rPr lang="en-US" dirty="0">
                <a:solidFill>
                  <a:srgbClr val="FF0000"/>
                </a:solidFill>
              </a:rPr>
              <a:t> </a:t>
            </a:r>
            <a:r>
              <a:rPr lang="en-US" dirty="0" smtClean="0">
                <a:solidFill>
                  <a:srgbClr val="FF0000"/>
                </a:solidFill>
              </a:rPr>
              <a:t>→</a:t>
            </a:r>
            <a:r>
              <a:rPr lang="en-US" dirty="0">
                <a:solidFill>
                  <a:srgbClr val="FF0000"/>
                </a:solidFill>
              </a:rPr>
              <a:t> ↑ </a:t>
            </a:r>
            <a:r>
              <a:rPr lang="en-US" dirty="0" err="1" smtClean="0">
                <a:solidFill>
                  <a:srgbClr val="FF0000"/>
                </a:solidFill>
              </a:rPr>
              <a:t>Supply</a:t>
            </a:r>
            <a:r>
              <a:rPr lang="en-US" baseline="-25000" dirty="0" err="1" smtClean="0">
                <a:solidFill>
                  <a:srgbClr val="FF0000"/>
                </a:solidFill>
              </a:rPr>
              <a:t>loanable</a:t>
            </a:r>
            <a:r>
              <a:rPr lang="en-US" dirty="0">
                <a:solidFill>
                  <a:srgbClr val="FF0000"/>
                </a:solidFill>
              </a:rPr>
              <a:t> </a:t>
            </a:r>
            <a:r>
              <a:rPr lang="en-US" baseline="-25000" dirty="0" smtClean="0">
                <a:solidFill>
                  <a:srgbClr val="FF0000"/>
                </a:solidFill>
              </a:rPr>
              <a:t>funds</a:t>
            </a:r>
          </a:p>
          <a:p>
            <a:r>
              <a:rPr lang="en-US" dirty="0">
                <a:solidFill>
                  <a:srgbClr val="FF0000"/>
                </a:solidFill>
              </a:rPr>
              <a:t>↓ IR→ </a:t>
            </a:r>
            <a:r>
              <a:rPr lang="en-US" dirty="0" smtClean="0">
                <a:solidFill>
                  <a:srgbClr val="FF0000"/>
                </a:solidFill>
              </a:rPr>
              <a:t>↓capital </a:t>
            </a:r>
            <a:r>
              <a:rPr lang="en-US" dirty="0">
                <a:solidFill>
                  <a:srgbClr val="FF0000"/>
                </a:solidFill>
              </a:rPr>
              <a:t>inflows → ↓</a:t>
            </a:r>
            <a:r>
              <a:rPr lang="en-US" dirty="0" smtClean="0">
                <a:solidFill>
                  <a:srgbClr val="FF0000"/>
                </a:solidFill>
              </a:rPr>
              <a:t> </a:t>
            </a:r>
            <a:r>
              <a:rPr lang="en-US" dirty="0" err="1">
                <a:solidFill>
                  <a:srgbClr val="FF0000"/>
                </a:solidFill>
              </a:rPr>
              <a:t>Supply</a:t>
            </a:r>
            <a:r>
              <a:rPr lang="en-US" baseline="-25000" dirty="0" err="1">
                <a:solidFill>
                  <a:srgbClr val="FF0000"/>
                </a:solidFill>
              </a:rPr>
              <a:t>loanable</a:t>
            </a:r>
            <a:r>
              <a:rPr lang="en-US" dirty="0">
                <a:solidFill>
                  <a:srgbClr val="FF0000"/>
                </a:solidFill>
              </a:rPr>
              <a:t> </a:t>
            </a:r>
            <a:r>
              <a:rPr lang="en-US" baseline="-25000" dirty="0">
                <a:solidFill>
                  <a:srgbClr val="FF0000"/>
                </a:solidFill>
              </a:rPr>
              <a:t>funds</a:t>
            </a:r>
            <a:endParaRPr lang="en-US" dirty="0">
              <a:solidFill>
                <a:srgbClr val="FF0000"/>
              </a:solidFill>
            </a:endParaRPr>
          </a:p>
        </p:txBody>
      </p:sp>
    </p:spTree>
    <p:extLst>
      <p:ext uri="{BB962C8B-B14F-4D97-AF65-F5344CB8AC3E}">
        <p14:creationId xmlns:p14="http://schemas.microsoft.com/office/powerpoint/2010/main" val="178871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Knowledge</a:t>
            </a:r>
            <a:endParaRPr lang="en-US" dirty="0"/>
          </a:p>
        </p:txBody>
      </p:sp>
      <p:sp>
        <p:nvSpPr>
          <p:cNvPr id="3" name="Content Placeholder 2"/>
          <p:cNvSpPr>
            <a:spLocks noGrp="1"/>
          </p:cNvSpPr>
          <p:nvPr>
            <p:ph idx="1"/>
          </p:nvPr>
        </p:nvSpPr>
        <p:spPr/>
        <p:txBody>
          <a:bodyPr/>
          <a:lstStyle/>
          <a:p>
            <a:r>
              <a:rPr lang="en-US" sz="3200" dirty="0" smtClean="0"/>
              <a:t>We know:</a:t>
            </a:r>
          </a:p>
          <a:p>
            <a:pPr lvl="1"/>
            <a:r>
              <a:rPr lang="en-US" sz="2800" dirty="0" smtClean="0"/>
              <a:t>Exchange rates can affect exports and imports</a:t>
            </a:r>
          </a:p>
          <a:p>
            <a:pPr lvl="2"/>
            <a:r>
              <a:rPr lang="en-US" sz="2400" dirty="0" smtClean="0"/>
              <a:t>↑ER→</a:t>
            </a:r>
            <a:r>
              <a:rPr lang="en-US" sz="2400" dirty="0"/>
              <a:t> </a:t>
            </a:r>
            <a:r>
              <a:rPr lang="en-US" sz="2400" dirty="0" smtClean="0"/>
              <a:t>↓Net Exports</a:t>
            </a:r>
          </a:p>
          <a:p>
            <a:pPr lvl="2"/>
            <a:r>
              <a:rPr lang="en-US" sz="2400" dirty="0" smtClean="0"/>
              <a:t>↓ER</a:t>
            </a:r>
            <a:r>
              <a:rPr lang="en-US" sz="2400" dirty="0"/>
              <a:t> </a:t>
            </a:r>
            <a:r>
              <a:rPr lang="en-US" sz="2400" dirty="0" smtClean="0"/>
              <a:t>→</a:t>
            </a:r>
            <a:r>
              <a:rPr lang="en-US" sz="2400" dirty="0"/>
              <a:t> </a:t>
            </a:r>
            <a:r>
              <a:rPr lang="en-US" sz="2400" dirty="0" smtClean="0"/>
              <a:t>↑Net Exports</a:t>
            </a:r>
          </a:p>
          <a:p>
            <a:pPr lvl="2"/>
            <a:endParaRPr lang="en-US" dirty="0"/>
          </a:p>
        </p:txBody>
      </p:sp>
    </p:spTree>
    <p:extLst>
      <p:ext uri="{BB962C8B-B14F-4D97-AF65-F5344CB8AC3E}">
        <p14:creationId xmlns:p14="http://schemas.microsoft.com/office/powerpoint/2010/main" val="234064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7" y="12423"/>
            <a:ext cx="11412416" cy="997161"/>
          </a:xfrm>
        </p:spPr>
        <p:txBody>
          <a:bodyPr>
            <a:normAutofit fontScale="90000"/>
          </a:bodyPr>
          <a:lstStyle/>
          <a:p>
            <a:r>
              <a:rPr lang="en-US" dirty="0" smtClean="0"/>
              <a:t>Supply of Loanable Funds Affects Capital Formation</a:t>
            </a:r>
            <a:endParaRPr lang="en-US" dirty="0"/>
          </a:p>
        </p:txBody>
      </p:sp>
      <p:sp>
        <p:nvSpPr>
          <p:cNvPr id="36" name="Right Arrow 35"/>
          <p:cNvSpPr/>
          <p:nvPr/>
        </p:nvSpPr>
        <p:spPr>
          <a:xfrm rot="7836661">
            <a:off x="2942763" y="3475727"/>
            <a:ext cx="906654" cy="90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2692205">
            <a:off x="7578092" y="3461642"/>
            <a:ext cx="1171877" cy="90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21804" y="4075231"/>
            <a:ext cx="4474450" cy="1384995"/>
          </a:xfrm>
          <a:prstGeom prst="rect">
            <a:avLst/>
          </a:prstGeom>
          <a:noFill/>
        </p:spPr>
        <p:txBody>
          <a:bodyPr wrap="square" rtlCol="0">
            <a:spAutoFit/>
          </a:bodyPr>
          <a:lstStyle/>
          <a:p>
            <a:r>
              <a:rPr lang="en-US" sz="2400" b="1" dirty="0" smtClean="0"/>
              <a:t>More Capital Formation</a:t>
            </a:r>
          </a:p>
          <a:p>
            <a:pPr marL="285750" indent="-285750">
              <a:buFont typeface="Arial" panose="020B0604020202020204" pitchFamily="34" charset="0"/>
              <a:buChar char="•"/>
            </a:pPr>
            <a:r>
              <a:rPr lang="en-US" sz="2000" dirty="0" smtClean="0"/>
              <a:t>↑Capital inflows→↑Supply Loanable Funds →↑Private borrowing and investment →↑Capital Formation</a:t>
            </a:r>
          </a:p>
        </p:txBody>
      </p:sp>
      <p:sp>
        <p:nvSpPr>
          <p:cNvPr id="39" name="TextBox 38"/>
          <p:cNvSpPr txBox="1"/>
          <p:nvPr/>
        </p:nvSpPr>
        <p:spPr>
          <a:xfrm>
            <a:off x="6584359" y="4167564"/>
            <a:ext cx="5545015" cy="1292662"/>
          </a:xfrm>
          <a:prstGeom prst="rect">
            <a:avLst/>
          </a:prstGeom>
          <a:noFill/>
        </p:spPr>
        <p:txBody>
          <a:bodyPr wrap="square" rtlCol="0">
            <a:spAutoFit/>
          </a:bodyPr>
          <a:lstStyle/>
          <a:p>
            <a:r>
              <a:rPr lang="en-US" sz="2400" b="1" dirty="0" smtClean="0"/>
              <a:t>Less Capital Formation</a:t>
            </a:r>
          </a:p>
          <a:p>
            <a:pPr marL="285750" indent="-285750">
              <a:buFont typeface="Arial" panose="020B0604020202020204" pitchFamily="34" charset="0"/>
              <a:buChar char="•"/>
            </a:pPr>
            <a:r>
              <a:rPr lang="en-US" dirty="0" smtClean="0"/>
              <a:t>↓Capital inflows→</a:t>
            </a:r>
            <a:r>
              <a:rPr lang="en-US" dirty="0"/>
              <a:t>↓</a:t>
            </a:r>
            <a:r>
              <a:rPr lang="en-US" dirty="0" smtClean="0"/>
              <a:t>Supply Loanable Funds</a:t>
            </a:r>
            <a:r>
              <a:rPr lang="en-US" dirty="0"/>
              <a:t> </a:t>
            </a:r>
            <a:r>
              <a:rPr lang="en-US" dirty="0" smtClean="0"/>
              <a:t>→</a:t>
            </a:r>
            <a:r>
              <a:rPr lang="en-US" dirty="0"/>
              <a:t>↓</a:t>
            </a:r>
            <a:r>
              <a:rPr lang="en-US" dirty="0" smtClean="0"/>
              <a:t>Private borrowing and investment</a:t>
            </a:r>
            <a:r>
              <a:rPr lang="en-US" dirty="0"/>
              <a:t> </a:t>
            </a:r>
            <a:r>
              <a:rPr lang="en-US" dirty="0" smtClean="0"/>
              <a:t>→</a:t>
            </a:r>
            <a:r>
              <a:rPr lang="en-US" dirty="0"/>
              <a:t>↓</a:t>
            </a:r>
            <a:r>
              <a:rPr lang="en-US" dirty="0" smtClean="0"/>
              <a:t>Capital Formation</a:t>
            </a:r>
          </a:p>
        </p:txBody>
      </p:sp>
      <p:pic>
        <p:nvPicPr>
          <p:cNvPr id="13" name="Picture 12"/>
          <p:cNvPicPr>
            <a:picLocks noChangeAspect="1"/>
          </p:cNvPicPr>
          <p:nvPr/>
        </p:nvPicPr>
        <p:blipFill>
          <a:blip r:embed="rId2"/>
          <a:stretch>
            <a:fillRect/>
          </a:stretch>
        </p:blipFill>
        <p:spPr>
          <a:xfrm>
            <a:off x="1562592" y="920363"/>
            <a:ext cx="3827093" cy="2439558"/>
          </a:xfrm>
          <a:prstGeom prst="rect">
            <a:avLst/>
          </a:prstGeom>
        </p:spPr>
      </p:pic>
      <p:pic>
        <p:nvPicPr>
          <p:cNvPr id="14" name="Picture 13"/>
          <p:cNvPicPr>
            <a:picLocks noChangeAspect="1"/>
          </p:cNvPicPr>
          <p:nvPr/>
        </p:nvPicPr>
        <p:blipFill>
          <a:blip r:embed="rId3"/>
          <a:stretch>
            <a:fillRect/>
          </a:stretch>
        </p:blipFill>
        <p:spPr>
          <a:xfrm>
            <a:off x="5793929" y="873316"/>
            <a:ext cx="3746741" cy="2416335"/>
          </a:xfrm>
          <a:prstGeom prst="rect">
            <a:avLst/>
          </a:prstGeom>
        </p:spPr>
      </p:pic>
      <p:sp>
        <p:nvSpPr>
          <p:cNvPr id="9" name="TextBox 8"/>
          <p:cNvSpPr txBox="1"/>
          <p:nvPr/>
        </p:nvSpPr>
        <p:spPr>
          <a:xfrm>
            <a:off x="4276921" y="5460226"/>
            <a:ext cx="4621823" cy="1323439"/>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↑IR→</a:t>
            </a:r>
            <a:r>
              <a:rPr lang="en-US" sz="1600" dirty="0">
                <a:solidFill>
                  <a:srgbClr val="FF0000"/>
                </a:solidFill>
              </a:rPr>
              <a:t> </a:t>
            </a:r>
            <a:r>
              <a:rPr lang="en-US" sz="1600" dirty="0" smtClean="0">
                <a:solidFill>
                  <a:srgbClr val="FF0000"/>
                </a:solidFill>
              </a:rPr>
              <a:t>↑capital inflows</a:t>
            </a:r>
            <a:r>
              <a:rPr lang="en-US" sz="1600" dirty="0">
                <a:solidFill>
                  <a:srgbClr val="FF0000"/>
                </a:solidFill>
              </a:rPr>
              <a:t> </a:t>
            </a:r>
            <a:r>
              <a:rPr lang="en-US" sz="1600" dirty="0" smtClean="0">
                <a:solidFill>
                  <a:srgbClr val="FF0000"/>
                </a:solidFill>
              </a:rPr>
              <a:t>→</a:t>
            </a:r>
            <a:r>
              <a:rPr lang="en-US" sz="1600" dirty="0">
                <a:solidFill>
                  <a:srgbClr val="FF0000"/>
                </a:solidFill>
              </a:rPr>
              <a:t> ↑ </a:t>
            </a:r>
            <a:r>
              <a:rPr lang="en-US" sz="1600" dirty="0" err="1" smtClean="0">
                <a:solidFill>
                  <a:srgbClr val="FF0000"/>
                </a:solidFill>
              </a:rPr>
              <a:t>Supply</a:t>
            </a:r>
            <a:r>
              <a:rPr lang="en-US" sz="1600" baseline="-25000" dirty="0" err="1" smtClean="0">
                <a:solidFill>
                  <a:srgbClr val="FF0000"/>
                </a:solidFill>
              </a:rPr>
              <a:t>loanable</a:t>
            </a:r>
            <a:r>
              <a:rPr lang="en-US" sz="1600" dirty="0">
                <a:solidFill>
                  <a:srgbClr val="FF0000"/>
                </a:solidFill>
              </a:rPr>
              <a:t> </a:t>
            </a:r>
            <a:r>
              <a:rPr lang="en-US" sz="1600" baseline="-25000" dirty="0" smtClean="0">
                <a:solidFill>
                  <a:srgbClr val="FF0000"/>
                </a:solidFill>
              </a:rPr>
              <a:t>funds</a:t>
            </a:r>
            <a:r>
              <a:rPr lang="en-US" sz="1600" dirty="0">
                <a:solidFill>
                  <a:srgbClr val="FF0000"/>
                </a:solidFill>
              </a:rPr>
              <a:t> </a:t>
            </a:r>
            <a:r>
              <a:rPr lang="en-US" sz="1600" dirty="0" smtClean="0">
                <a:solidFill>
                  <a:srgbClr val="FF0000"/>
                </a:solidFill>
              </a:rPr>
              <a:t>→</a:t>
            </a:r>
            <a:r>
              <a:rPr lang="en-US" sz="1600" dirty="0">
                <a:solidFill>
                  <a:srgbClr val="FF0000"/>
                </a:solidFill>
              </a:rPr>
              <a:t> </a:t>
            </a:r>
            <a:r>
              <a:rPr lang="en-US" sz="1600" dirty="0" smtClean="0">
                <a:solidFill>
                  <a:srgbClr val="FF0000"/>
                </a:solidFill>
              </a:rPr>
              <a:t>↑investment</a:t>
            </a:r>
            <a:r>
              <a:rPr lang="en-US" sz="1600" dirty="0">
                <a:solidFill>
                  <a:srgbClr val="FF0000"/>
                </a:solidFill>
              </a:rPr>
              <a:t> →</a:t>
            </a:r>
            <a:r>
              <a:rPr lang="en-US" sz="1600" dirty="0" smtClean="0">
                <a:solidFill>
                  <a:srgbClr val="FF0000"/>
                </a:solidFill>
              </a:rPr>
              <a:t> ↑capital formation</a:t>
            </a:r>
            <a:endParaRPr lang="en-US" sz="1600" baseline="-25000" dirty="0" smtClean="0">
              <a:solidFill>
                <a:srgbClr val="FF0000"/>
              </a:solidFill>
            </a:endParaRPr>
          </a:p>
          <a:p>
            <a:r>
              <a:rPr lang="en-US" sz="1600" dirty="0" smtClean="0">
                <a:solidFill>
                  <a:srgbClr val="FF0000"/>
                </a:solidFill>
              </a:rPr>
              <a:t>↑</a:t>
            </a:r>
            <a:r>
              <a:rPr lang="en-US" sz="1600" dirty="0">
                <a:solidFill>
                  <a:srgbClr val="FF0000"/>
                </a:solidFill>
              </a:rPr>
              <a:t>IR→ </a:t>
            </a:r>
            <a:r>
              <a:rPr lang="en-US" sz="1600" dirty="0" smtClean="0">
                <a:solidFill>
                  <a:srgbClr val="FF0000"/>
                </a:solidFill>
              </a:rPr>
              <a:t>↓capital </a:t>
            </a:r>
            <a:r>
              <a:rPr lang="en-US" sz="1600" dirty="0">
                <a:solidFill>
                  <a:srgbClr val="FF0000"/>
                </a:solidFill>
              </a:rPr>
              <a:t>inflows → ↓</a:t>
            </a:r>
            <a:r>
              <a:rPr lang="en-US" sz="1600" dirty="0" smtClean="0">
                <a:solidFill>
                  <a:srgbClr val="FF0000"/>
                </a:solidFill>
              </a:rPr>
              <a:t> </a:t>
            </a:r>
            <a:r>
              <a:rPr lang="en-US" sz="1600" dirty="0" err="1">
                <a:solidFill>
                  <a:srgbClr val="FF0000"/>
                </a:solidFill>
              </a:rPr>
              <a:t>Supply</a:t>
            </a:r>
            <a:r>
              <a:rPr lang="en-US" sz="1600" baseline="-25000" dirty="0" err="1">
                <a:solidFill>
                  <a:srgbClr val="FF0000"/>
                </a:solidFill>
              </a:rPr>
              <a:t>loanable</a:t>
            </a:r>
            <a:r>
              <a:rPr lang="en-US" sz="1600" dirty="0">
                <a:solidFill>
                  <a:srgbClr val="FF0000"/>
                </a:solidFill>
              </a:rPr>
              <a:t> </a:t>
            </a:r>
            <a:r>
              <a:rPr lang="en-US" sz="1600" baseline="-25000" dirty="0" smtClean="0">
                <a:solidFill>
                  <a:srgbClr val="FF0000"/>
                </a:solidFill>
              </a:rPr>
              <a:t>funds </a:t>
            </a:r>
            <a:r>
              <a:rPr lang="en-US" sz="1600" dirty="0" smtClean="0">
                <a:solidFill>
                  <a:srgbClr val="FF0000"/>
                </a:solidFill>
              </a:rPr>
              <a:t>→</a:t>
            </a:r>
            <a:r>
              <a:rPr lang="en-US" sz="1600" dirty="0">
                <a:solidFill>
                  <a:srgbClr val="FF0000"/>
                </a:solidFill>
              </a:rPr>
              <a:t> ↓ </a:t>
            </a:r>
            <a:r>
              <a:rPr lang="en-US" sz="1600" dirty="0" smtClean="0">
                <a:solidFill>
                  <a:srgbClr val="FF0000"/>
                </a:solidFill>
              </a:rPr>
              <a:t>investment </a:t>
            </a:r>
            <a:r>
              <a:rPr lang="en-US" sz="1600" dirty="0">
                <a:solidFill>
                  <a:srgbClr val="FF0000"/>
                </a:solidFill>
              </a:rPr>
              <a:t>→ </a:t>
            </a:r>
            <a:r>
              <a:rPr lang="en-US" sz="1600" dirty="0" smtClean="0">
                <a:solidFill>
                  <a:srgbClr val="FF0000"/>
                </a:solidFill>
              </a:rPr>
              <a:t>↓ capital formation</a:t>
            </a:r>
            <a:endParaRPr lang="en-US" sz="1600" baseline="-25000" dirty="0">
              <a:solidFill>
                <a:srgbClr val="FF0000"/>
              </a:solidFill>
            </a:endParaRPr>
          </a:p>
        </p:txBody>
      </p:sp>
    </p:spTree>
    <p:extLst>
      <p:ext uri="{BB962C8B-B14F-4D97-AF65-F5344CB8AC3E}">
        <p14:creationId xmlns:p14="http://schemas.microsoft.com/office/powerpoint/2010/main" val="3470837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smtClean="0"/>
              <a:t>a result of a higher interest rate, what </a:t>
            </a:r>
            <a:r>
              <a:rPr lang="en-US" dirty="0"/>
              <a:t>will happen to the </a:t>
            </a:r>
            <a:r>
              <a:rPr lang="en-US" dirty="0" smtClean="0"/>
              <a:t>capital inflows?</a:t>
            </a:r>
          </a:p>
          <a:p>
            <a:pPr lvl="1"/>
            <a:r>
              <a:rPr lang="en-US" dirty="0" smtClean="0">
                <a:solidFill>
                  <a:srgbClr val="0070C0"/>
                </a:solidFill>
              </a:rPr>
              <a:t>Capital inflows will increase because foreign investors will move their money to your country in the form of bonds and depositing in banks.</a:t>
            </a:r>
          </a:p>
          <a:p>
            <a:r>
              <a:rPr lang="en-US" dirty="0" smtClean="0"/>
              <a:t>As a result of more capital inflows, what would be the effect on total borrowing in the economy? Therefore what would happen to investment?</a:t>
            </a:r>
          </a:p>
          <a:p>
            <a:pPr lvl="1"/>
            <a:r>
              <a:rPr lang="en-US" dirty="0" smtClean="0">
                <a:solidFill>
                  <a:srgbClr val="0070C0"/>
                </a:solidFill>
              </a:rPr>
              <a:t>The supply of loanable funds increase would lead to a larger equilibrium quantity of borrowed funds. </a:t>
            </a:r>
          </a:p>
          <a:p>
            <a:pPr lvl="1"/>
            <a:r>
              <a:rPr lang="en-US" dirty="0" smtClean="0">
                <a:solidFill>
                  <a:srgbClr val="0070C0"/>
                </a:solidFill>
              </a:rPr>
              <a:t>We assume this will increase the amount of investment. </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19905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876" y="141831"/>
            <a:ext cx="6037287" cy="813435"/>
          </a:xfrm>
        </p:spPr>
        <p:txBody>
          <a:bodyPr>
            <a:normAutofit/>
          </a:bodyPr>
          <a:lstStyle/>
          <a:p>
            <a:r>
              <a:rPr lang="en-US" dirty="0" smtClean="0"/>
              <a:t>Combining 6.4 and 6.6</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513950"/>
            <a:ext cx="3031313" cy="646331"/>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
        <p:nvSpPr>
          <p:cNvPr id="15" name="Oval 14"/>
          <p:cNvSpPr/>
          <p:nvPr/>
        </p:nvSpPr>
        <p:spPr>
          <a:xfrm rot="21250494">
            <a:off x="3345139" y="3148892"/>
            <a:ext cx="8189296" cy="1163361"/>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1250494">
            <a:off x="112570" y="2994860"/>
            <a:ext cx="3689350" cy="1989613"/>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1250494">
            <a:off x="11836" y="4761042"/>
            <a:ext cx="3689350" cy="1989613"/>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481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71249" y="133541"/>
            <a:ext cx="4193663" cy="202776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Expansionary Fiscal Policy</a:t>
            </a:r>
          </a:p>
          <a:p>
            <a:pPr lvl="1"/>
            <a:r>
              <a:rPr lang="en-US" sz="2000" dirty="0" smtClean="0"/>
              <a:t>↑G↓T→↑Government Borrowing→↑D</a:t>
            </a:r>
            <a:r>
              <a:rPr lang="en-US" sz="2000" baseline="-25000" dirty="0" smtClean="0"/>
              <a:t>LF</a:t>
            </a:r>
            <a:r>
              <a:rPr lang="en-US" sz="2000" dirty="0" smtClean="0"/>
              <a:t> →↑Interest Rate (Loanable Funds Mkt)</a:t>
            </a:r>
          </a:p>
          <a:p>
            <a:r>
              <a:rPr lang="en-US" sz="2400" b="1" dirty="0" smtClean="0"/>
              <a:t>Contractionary Monetary Policy</a:t>
            </a:r>
          </a:p>
          <a:p>
            <a:pPr lvl="1"/>
            <a:r>
              <a:rPr lang="en-US" sz="2000" dirty="0" smtClean="0"/>
              <a:t>↓MS→↑Interest Rate (Money Mkt)</a:t>
            </a:r>
            <a:endParaRPr lang="en-US" sz="2000" dirty="0"/>
          </a:p>
        </p:txBody>
      </p:sp>
      <p:pic>
        <p:nvPicPr>
          <p:cNvPr id="5" name="Picture 4"/>
          <p:cNvPicPr>
            <a:picLocks noChangeAspect="1"/>
          </p:cNvPicPr>
          <p:nvPr/>
        </p:nvPicPr>
        <p:blipFill>
          <a:blip r:embed="rId2"/>
          <a:stretch>
            <a:fillRect/>
          </a:stretch>
        </p:blipFill>
        <p:spPr>
          <a:xfrm>
            <a:off x="2668891" y="4355032"/>
            <a:ext cx="1643290" cy="1061101"/>
          </a:xfrm>
          <a:prstGeom prst="rect">
            <a:avLst/>
          </a:prstGeom>
        </p:spPr>
      </p:pic>
      <p:pic>
        <p:nvPicPr>
          <p:cNvPr id="6" name="Picture 5"/>
          <p:cNvPicPr>
            <a:picLocks noChangeAspect="1"/>
          </p:cNvPicPr>
          <p:nvPr/>
        </p:nvPicPr>
        <p:blipFill>
          <a:blip r:embed="rId3"/>
          <a:stretch>
            <a:fillRect/>
          </a:stretch>
        </p:blipFill>
        <p:spPr>
          <a:xfrm>
            <a:off x="2664469" y="5816326"/>
            <a:ext cx="1580847" cy="941176"/>
          </a:xfrm>
          <a:prstGeom prst="rect">
            <a:avLst/>
          </a:prstGeom>
        </p:spPr>
      </p:pic>
      <p:pic>
        <p:nvPicPr>
          <p:cNvPr id="7" name="Picture 6"/>
          <p:cNvPicPr>
            <a:picLocks noChangeAspect="1"/>
          </p:cNvPicPr>
          <p:nvPr/>
        </p:nvPicPr>
        <p:blipFill>
          <a:blip r:embed="rId4"/>
          <a:stretch>
            <a:fillRect/>
          </a:stretch>
        </p:blipFill>
        <p:spPr>
          <a:xfrm>
            <a:off x="970215" y="4496660"/>
            <a:ext cx="1221355" cy="1124825"/>
          </a:xfrm>
          <a:prstGeom prst="rect">
            <a:avLst/>
          </a:prstGeom>
        </p:spPr>
      </p:pic>
      <p:sp>
        <p:nvSpPr>
          <p:cNvPr id="8" name="TextBox 7"/>
          <p:cNvSpPr txBox="1"/>
          <p:nvPr/>
        </p:nvSpPr>
        <p:spPr>
          <a:xfrm>
            <a:off x="3902645" y="5138427"/>
            <a:ext cx="1773713" cy="646331"/>
          </a:xfrm>
          <a:prstGeom prst="rect">
            <a:avLst/>
          </a:prstGeom>
          <a:solidFill>
            <a:schemeClr val="accent4">
              <a:lumMod val="40000"/>
              <a:lumOff val="60000"/>
            </a:schemeClr>
          </a:solidFill>
        </p:spPr>
        <p:txBody>
          <a:bodyPr wrap="square" rtlCol="0">
            <a:spAutoFit/>
          </a:bodyPr>
          <a:lstStyle/>
          <a:p>
            <a:r>
              <a:rPr lang="en-US" b="1" dirty="0" smtClean="0"/>
              <a:t>More Economic Growth</a:t>
            </a:r>
            <a:endParaRPr lang="en-US" b="1" dirty="0"/>
          </a:p>
        </p:txBody>
      </p:sp>
      <p:sp>
        <p:nvSpPr>
          <p:cNvPr id="9" name="TextBox 8"/>
          <p:cNvSpPr txBox="1"/>
          <p:nvPr/>
        </p:nvSpPr>
        <p:spPr>
          <a:xfrm>
            <a:off x="1010202" y="5842337"/>
            <a:ext cx="1181368" cy="1015663"/>
          </a:xfrm>
          <a:prstGeom prst="rect">
            <a:avLst/>
          </a:prstGeom>
          <a:solidFill>
            <a:schemeClr val="accent1">
              <a:lumMod val="20000"/>
              <a:lumOff val="80000"/>
            </a:schemeClr>
          </a:solidFill>
          <a:ln>
            <a:noFill/>
          </a:ln>
        </p:spPr>
        <p:txBody>
          <a:bodyPr wrap="square" rtlCol="0">
            <a:spAutoFit/>
          </a:bodyPr>
          <a:lstStyle/>
          <a:p>
            <a:r>
              <a:rPr lang="en-US" sz="1200" dirty="0" smtClean="0"/>
              <a:t>Note: The growth rate will be slower but not necessarily negative.</a:t>
            </a:r>
            <a:endParaRPr lang="en-US" sz="1200" dirty="0"/>
          </a:p>
        </p:txBody>
      </p:sp>
      <p:sp>
        <p:nvSpPr>
          <p:cNvPr id="10" name="Down Arrow 9"/>
          <p:cNvSpPr/>
          <p:nvPr/>
        </p:nvSpPr>
        <p:spPr>
          <a:xfrm rot="10800000">
            <a:off x="2191571" y="4639767"/>
            <a:ext cx="755586" cy="111342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148648" y="2036690"/>
            <a:ext cx="2847024" cy="2050569"/>
          </a:xfrm>
          <a:prstGeom prst="rect">
            <a:avLst/>
          </a:prstGeom>
        </p:spPr>
      </p:pic>
      <p:sp>
        <p:nvSpPr>
          <p:cNvPr id="12" name="Right Arrow 11"/>
          <p:cNvSpPr/>
          <p:nvPr/>
        </p:nvSpPr>
        <p:spPr>
          <a:xfrm>
            <a:off x="2549637" y="2619213"/>
            <a:ext cx="940899" cy="6545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3311581" y="2082719"/>
            <a:ext cx="979269" cy="152240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62961" y="2627400"/>
            <a:ext cx="1384892" cy="646331"/>
          </a:xfrm>
          <a:prstGeom prst="rect">
            <a:avLst/>
          </a:prstGeom>
          <a:solidFill>
            <a:schemeClr val="accent4">
              <a:lumMod val="40000"/>
              <a:lumOff val="60000"/>
            </a:schemeClr>
          </a:solidFill>
        </p:spPr>
        <p:txBody>
          <a:bodyPr wrap="square" rtlCol="0">
            <a:spAutoFit/>
          </a:bodyPr>
          <a:lstStyle/>
          <a:p>
            <a:r>
              <a:rPr lang="en-US" b="1" dirty="0" smtClean="0"/>
              <a:t>Capital Formation</a:t>
            </a:r>
            <a:endParaRPr lang="en-US" b="1" dirty="0"/>
          </a:p>
        </p:txBody>
      </p:sp>
      <p:sp>
        <p:nvSpPr>
          <p:cNvPr id="15" name="Right Arrow 14"/>
          <p:cNvSpPr/>
          <p:nvPr/>
        </p:nvSpPr>
        <p:spPr>
          <a:xfrm>
            <a:off x="148648" y="5161808"/>
            <a:ext cx="940899" cy="6545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03869" y="133541"/>
            <a:ext cx="4441767" cy="1881028"/>
          </a:xfrm>
          <a:prstGeom prst="rect">
            <a:avLst/>
          </a:prstGeom>
        </p:spPr>
        <p:txBody>
          <a:bodyPr wrap="square">
            <a:spAutoFit/>
          </a:bodyPr>
          <a:lstStyle/>
          <a:p>
            <a:r>
              <a:rPr lang="en-US" sz="2000" b="1" dirty="0" smtClean="0"/>
              <a:t>Contractionary Fiscal Policy</a:t>
            </a:r>
          </a:p>
          <a:p>
            <a:pPr marL="685800" lvl="1" indent="-228600">
              <a:lnSpc>
                <a:spcPct val="70000"/>
              </a:lnSpc>
              <a:spcBef>
                <a:spcPts val="500"/>
              </a:spcBef>
              <a:buFont typeface="Arial" panose="020B0604020202020204" pitchFamily="34" charset="0"/>
              <a:buChar char="•"/>
            </a:pPr>
            <a:r>
              <a:rPr lang="en-US" sz="1900" dirty="0"/>
              <a:t>↓G↑T→ ↓Government </a:t>
            </a:r>
            <a:r>
              <a:rPr lang="en-US" sz="1900" dirty="0" smtClean="0"/>
              <a:t>Borrowing</a:t>
            </a:r>
            <a:r>
              <a:rPr lang="en-US" sz="1900" dirty="0"/>
              <a:t>→ ↓DLF → ↓Interest Rate (Loanable Funds Mkt)</a:t>
            </a:r>
          </a:p>
          <a:p>
            <a:r>
              <a:rPr lang="en-US" sz="2000" b="1" dirty="0" smtClean="0"/>
              <a:t>Expansionary Monetary Policy</a:t>
            </a:r>
          </a:p>
          <a:p>
            <a:pPr marL="685800" lvl="1" indent="-228600">
              <a:lnSpc>
                <a:spcPct val="70000"/>
              </a:lnSpc>
              <a:spcBef>
                <a:spcPts val="500"/>
              </a:spcBef>
              <a:buFont typeface="Arial" panose="020B0604020202020204" pitchFamily="34" charset="0"/>
              <a:buChar char="•"/>
            </a:pPr>
            <a:r>
              <a:rPr lang="en-US" sz="1900" dirty="0"/>
              <a:t>↑MS→ ↓ Interest Rate (Money Mkt)</a:t>
            </a:r>
          </a:p>
        </p:txBody>
      </p:sp>
      <p:sp>
        <p:nvSpPr>
          <p:cNvPr id="17" name="Right Arrow 16"/>
          <p:cNvSpPr/>
          <p:nvPr/>
        </p:nvSpPr>
        <p:spPr>
          <a:xfrm>
            <a:off x="0" y="2627400"/>
            <a:ext cx="494221" cy="6234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stretch>
            <a:fillRect/>
          </a:stretch>
        </p:blipFill>
        <p:spPr>
          <a:xfrm>
            <a:off x="9564428" y="4325916"/>
            <a:ext cx="1837489" cy="1054398"/>
          </a:xfrm>
          <a:prstGeom prst="rect">
            <a:avLst/>
          </a:prstGeom>
        </p:spPr>
      </p:pic>
      <p:pic>
        <p:nvPicPr>
          <p:cNvPr id="19" name="Picture 18"/>
          <p:cNvPicPr>
            <a:picLocks noChangeAspect="1"/>
          </p:cNvPicPr>
          <p:nvPr/>
        </p:nvPicPr>
        <p:blipFill>
          <a:blip r:embed="rId3"/>
          <a:stretch>
            <a:fillRect/>
          </a:stretch>
        </p:blipFill>
        <p:spPr>
          <a:xfrm>
            <a:off x="9533949" y="5713590"/>
            <a:ext cx="1767666" cy="935230"/>
          </a:xfrm>
          <a:prstGeom prst="rect">
            <a:avLst/>
          </a:prstGeom>
        </p:spPr>
      </p:pic>
      <p:pic>
        <p:nvPicPr>
          <p:cNvPr id="20" name="Picture 19"/>
          <p:cNvPicPr>
            <a:picLocks noChangeAspect="1"/>
          </p:cNvPicPr>
          <p:nvPr/>
        </p:nvPicPr>
        <p:blipFill>
          <a:blip r:embed="rId4"/>
          <a:stretch>
            <a:fillRect/>
          </a:stretch>
        </p:blipFill>
        <p:spPr>
          <a:xfrm>
            <a:off x="7829154" y="4647299"/>
            <a:ext cx="1365689" cy="1117718"/>
          </a:xfrm>
          <a:prstGeom prst="rect">
            <a:avLst/>
          </a:prstGeom>
        </p:spPr>
      </p:pic>
      <p:sp>
        <p:nvSpPr>
          <p:cNvPr id="21" name="TextBox 20"/>
          <p:cNvSpPr txBox="1"/>
          <p:nvPr/>
        </p:nvSpPr>
        <p:spPr>
          <a:xfrm>
            <a:off x="10928605" y="4906777"/>
            <a:ext cx="1206179" cy="923330"/>
          </a:xfrm>
          <a:prstGeom prst="rect">
            <a:avLst/>
          </a:prstGeom>
          <a:solidFill>
            <a:schemeClr val="accent4">
              <a:lumMod val="40000"/>
              <a:lumOff val="60000"/>
            </a:schemeClr>
          </a:solidFill>
        </p:spPr>
        <p:txBody>
          <a:bodyPr wrap="square" rtlCol="0">
            <a:spAutoFit/>
          </a:bodyPr>
          <a:lstStyle/>
          <a:p>
            <a:r>
              <a:rPr lang="en-US" b="1" dirty="0" smtClean="0"/>
              <a:t>LESS Economic Growth</a:t>
            </a:r>
            <a:endParaRPr lang="en-US" b="1" dirty="0"/>
          </a:p>
        </p:txBody>
      </p:sp>
      <p:sp>
        <p:nvSpPr>
          <p:cNvPr id="22" name="TextBox 21"/>
          <p:cNvSpPr txBox="1"/>
          <p:nvPr/>
        </p:nvSpPr>
        <p:spPr>
          <a:xfrm>
            <a:off x="7725324" y="5958663"/>
            <a:ext cx="1722922" cy="646331"/>
          </a:xfrm>
          <a:prstGeom prst="rect">
            <a:avLst/>
          </a:prstGeom>
          <a:solidFill>
            <a:schemeClr val="accent1">
              <a:lumMod val="20000"/>
              <a:lumOff val="80000"/>
            </a:schemeClr>
          </a:solidFill>
          <a:ln>
            <a:noFill/>
          </a:ln>
        </p:spPr>
        <p:txBody>
          <a:bodyPr wrap="square" rtlCol="0">
            <a:spAutoFit/>
          </a:bodyPr>
          <a:lstStyle/>
          <a:p>
            <a:r>
              <a:rPr lang="en-US" sz="1200" dirty="0" smtClean="0"/>
              <a:t>Note: The growth rate will be slower but not necessarily negative.</a:t>
            </a:r>
            <a:endParaRPr lang="en-US" sz="1200" dirty="0"/>
          </a:p>
        </p:txBody>
      </p:sp>
      <p:sp>
        <p:nvSpPr>
          <p:cNvPr id="23" name="Down Arrow 22"/>
          <p:cNvSpPr/>
          <p:nvPr/>
        </p:nvSpPr>
        <p:spPr>
          <a:xfrm>
            <a:off x="9118996" y="4512969"/>
            <a:ext cx="754596" cy="116724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a:stretch>
            <a:fillRect/>
          </a:stretch>
        </p:blipFill>
        <p:spPr>
          <a:xfrm>
            <a:off x="7163837" y="2272445"/>
            <a:ext cx="2460915" cy="1788095"/>
          </a:xfrm>
          <a:prstGeom prst="rect">
            <a:avLst/>
          </a:prstGeom>
        </p:spPr>
      </p:pic>
      <p:sp>
        <p:nvSpPr>
          <p:cNvPr id="25" name="Right Arrow 24"/>
          <p:cNvSpPr/>
          <p:nvPr/>
        </p:nvSpPr>
        <p:spPr>
          <a:xfrm>
            <a:off x="9057323" y="2519474"/>
            <a:ext cx="1058779" cy="6545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986349" y="2191907"/>
            <a:ext cx="1101957" cy="152240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860374" y="2455004"/>
            <a:ext cx="1558398" cy="646331"/>
          </a:xfrm>
          <a:prstGeom prst="rect">
            <a:avLst/>
          </a:prstGeom>
          <a:solidFill>
            <a:schemeClr val="accent4">
              <a:lumMod val="40000"/>
              <a:lumOff val="60000"/>
            </a:schemeClr>
          </a:solidFill>
        </p:spPr>
        <p:txBody>
          <a:bodyPr wrap="square" rtlCol="0">
            <a:spAutoFit/>
          </a:bodyPr>
          <a:lstStyle/>
          <a:p>
            <a:r>
              <a:rPr lang="en-US" b="1" dirty="0" smtClean="0"/>
              <a:t>Capital Formation</a:t>
            </a:r>
            <a:endParaRPr lang="en-US" b="1" dirty="0"/>
          </a:p>
        </p:txBody>
      </p:sp>
      <p:sp>
        <p:nvSpPr>
          <p:cNvPr id="28" name="Right Arrow 27"/>
          <p:cNvSpPr/>
          <p:nvPr/>
        </p:nvSpPr>
        <p:spPr>
          <a:xfrm>
            <a:off x="6827573" y="5059072"/>
            <a:ext cx="1058779" cy="6545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862742" y="2589297"/>
            <a:ext cx="494221" cy="6234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80864" y="-7136"/>
            <a:ext cx="2670312" cy="2554545"/>
          </a:xfrm>
          <a:prstGeom prst="rect">
            <a:avLst/>
          </a:prstGeom>
          <a:solidFill>
            <a:schemeClr val="accent5">
              <a:lumMod val="20000"/>
              <a:lumOff val="80000"/>
            </a:schemeClr>
          </a:solidFill>
        </p:spPr>
        <p:txBody>
          <a:bodyPr wrap="square" rtlCol="0">
            <a:spAutoFit/>
          </a:bodyPr>
          <a:lstStyle/>
          <a:p>
            <a:r>
              <a:rPr lang="en-US" sz="3200" b="1" dirty="0" smtClean="0"/>
              <a:t>Summary:</a:t>
            </a:r>
          </a:p>
          <a:p>
            <a:r>
              <a:rPr lang="en-US" sz="3200" b="1" dirty="0" smtClean="0"/>
              <a:t>FP and MP and effect on Capital Formation</a:t>
            </a:r>
          </a:p>
        </p:txBody>
      </p:sp>
      <p:sp>
        <p:nvSpPr>
          <p:cNvPr id="30" name="TextBox 29"/>
          <p:cNvSpPr txBox="1"/>
          <p:nvPr/>
        </p:nvSpPr>
        <p:spPr>
          <a:xfrm>
            <a:off x="965786" y="1943601"/>
            <a:ext cx="1452099" cy="584775"/>
          </a:xfrm>
          <a:prstGeom prst="rect">
            <a:avLst/>
          </a:prstGeom>
          <a:solidFill>
            <a:schemeClr val="accent4">
              <a:lumMod val="40000"/>
              <a:lumOff val="60000"/>
            </a:schemeClr>
          </a:solidFill>
        </p:spPr>
        <p:txBody>
          <a:bodyPr wrap="square" rtlCol="0">
            <a:spAutoFit/>
          </a:bodyPr>
          <a:lstStyle/>
          <a:p>
            <a:r>
              <a:rPr lang="en-US" sz="1600" b="1" smtClean="0"/>
              <a:t>↑Capital </a:t>
            </a:r>
            <a:r>
              <a:rPr lang="en-US" sz="1600" b="1" dirty="0"/>
              <a:t>Inflows</a:t>
            </a:r>
          </a:p>
        </p:txBody>
      </p:sp>
      <p:sp>
        <p:nvSpPr>
          <p:cNvPr id="31" name="TextBox 30"/>
          <p:cNvSpPr txBox="1"/>
          <p:nvPr/>
        </p:nvSpPr>
        <p:spPr>
          <a:xfrm>
            <a:off x="7378547" y="1945551"/>
            <a:ext cx="1803378" cy="338554"/>
          </a:xfrm>
          <a:prstGeom prst="rect">
            <a:avLst/>
          </a:prstGeom>
          <a:solidFill>
            <a:schemeClr val="accent4">
              <a:lumMod val="40000"/>
              <a:lumOff val="60000"/>
            </a:schemeClr>
          </a:solidFill>
        </p:spPr>
        <p:txBody>
          <a:bodyPr wrap="square" rtlCol="0">
            <a:spAutoFit/>
          </a:bodyPr>
          <a:lstStyle/>
          <a:p>
            <a:r>
              <a:rPr lang="en-US" sz="1600" b="1" dirty="0" smtClean="0"/>
              <a:t>Capital Outflows</a:t>
            </a:r>
            <a:endParaRPr lang="en-US" sz="1600" b="1" dirty="0"/>
          </a:p>
        </p:txBody>
      </p:sp>
      <p:sp>
        <p:nvSpPr>
          <p:cNvPr id="32" name="TextBox 31"/>
          <p:cNvSpPr txBox="1"/>
          <p:nvPr/>
        </p:nvSpPr>
        <p:spPr>
          <a:xfrm>
            <a:off x="223656" y="3999679"/>
            <a:ext cx="2917745" cy="369332"/>
          </a:xfrm>
          <a:prstGeom prst="rect">
            <a:avLst/>
          </a:prstGeom>
          <a:noFill/>
        </p:spPr>
        <p:txBody>
          <a:bodyPr wrap="square" rtlCol="0">
            <a:spAutoFit/>
          </a:bodyPr>
          <a:lstStyle/>
          <a:p>
            <a:r>
              <a:rPr lang="en-US" dirty="0" smtClean="0"/>
              <a:t>↑S</a:t>
            </a:r>
            <a:r>
              <a:rPr lang="en-US" baseline="-25000" dirty="0" smtClean="0"/>
              <a:t>LF</a:t>
            </a:r>
            <a:r>
              <a:rPr lang="en-US" dirty="0" smtClean="0"/>
              <a:t>→</a:t>
            </a:r>
            <a:r>
              <a:rPr lang="en-US" dirty="0"/>
              <a:t> </a:t>
            </a:r>
            <a:r>
              <a:rPr lang="en-US" dirty="0" smtClean="0"/>
              <a:t>↑Private Borrowing</a:t>
            </a:r>
            <a:endParaRPr lang="en-US" dirty="0"/>
          </a:p>
        </p:txBody>
      </p:sp>
      <p:sp>
        <p:nvSpPr>
          <p:cNvPr id="33" name="Rectangle 32"/>
          <p:cNvSpPr/>
          <p:nvPr/>
        </p:nvSpPr>
        <p:spPr>
          <a:xfrm>
            <a:off x="4027012" y="3287308"/>
            <a:ext cx="2136524" cy="923330"/>
          </a:xfrm>
          <a:prstGeom prst="rect">
            <a:avLst/>
          </a:prstGeom>
        </p:spPr>
        <p:txBody>
          <a:bodyPr wrap="square">
            <a:spAutoFit/>
          </a:bodyPr>
          <a:lstStyle/>
          <a:p>
            <a:r>
              <a:rPr lang="en-US" dirty="0" smtClean="0"/>
              <a:t>→</a:t>
            </a:r>
            <a:r>
              <a:rPr lang="en-US" dirty="0"/>
              <a:t> </a:t>
            </a:r>
            <a:r>
              <a:rPr lang="en-US" dirty="0" smtClean="0"/>
              <a:t>↑Investment→</a:t>
            </a:r>
            <a:r>
              <a:rPr lang="en-US" dirty="0"/>
              <a:t> ↑ </a:t>
            </a:r>
            <a:r>
              <a:rPr lang="en-US" dirty="0" smtClean="0"/>
              <a:t>Capital Formation</a:t>
            </a:r>
            <a:endParaRPr lang="en-US" dirty="0"/>
          </a:p>
          <a:p>
            <a:endParaRPr lang="en-US" dirty="0"/>
          </a:p>
        </p:txBody>
      </p:sp>
      <p:sp>
        <p:nvSpPr>
          <p:cNvPr id="34" name="TextBox 33"/>
          <p:cNvSpPr txBox="1"/>
          <p:nvPr/>
        </p:nvSpPr>
        <p:spPr>
          <a:xfrm>
            <a:off x="6970310" y="3963367"/>
            <a:ext cx="2917745" cy="369332"/>
          </a:xfrm>
          <a:prstGeom prst="rect">
            <a:avLst/>
          </a:prstGeom>
          <a:noFill/>
        </p:spPr>
        <p:txBody>
          <a:bodyPr wrap="square" rtlCol="0">
            <a:spAutoFit/>
          </a:bodyPr>
          <a:lstStyle/>
          <a:p>
            <a:r>
              <a:rPr lang="en-US" dirty="0" smtClean="0"/>
              <a:t>↓S</a:t>
            </a:r>
            <a:r>
              <a:rPr lang="en-US" baseline="-25000" dirty="0" smtClean="0"/>
              <a:t>LF</a:t>
            </a:r>
            <a:r>
              <a:rPr lang="en-US" dirty="0" smtClean="0"/>
              <a:t>→↓Private Borrowing</a:t>
            </a:r>
            <a:endParaRPr lang="en-US" dirty="0"/>
          </a:p>
        </p:txBody>
      </p:sp>
      <p:sp>
        <p:nvSpPr>
          <p:cNvPr id="35" name="Rectangle 34"/>
          <p:cNvSpPr/>
          <p:nvPr/>
        </p:nvSpPr>
        <p:spPr>
          <a:xfrm>
            <a:off x="10888356" y="3166492"/>
            <a:ext cx="1185120" cy="923330"/>
          </a:xfrm>
          <a:prstGeom prst="rect">
            <a:avLst/>
          </a:prstGeom>
        </p:spPr>
        <p:txBody>
          <a:bodyPr wrap="square">
            <a:spAutoFit/>
          </a:bodyPr>
          <a:lstStyle/>
          <a:p>
            <a:r>
              <a:rPr lang="en-US" sz="1200" dirty="0" smtClean="0"/>
              <a:t>→↓Investment→↓Capital Formation</a:t>
            </a:r>
            <a:endParaRPr lang="en-US" sz="1200" dirty="0"/>
          </a:p>
          <a:p>
            <a:endParaRPr lang="en-US" dirty="0"/>
          </a:p>
        </p:txBody>
      </p:sp>
    </p:spTree>
    <p:extLst>
      <p:ext uri="{BB962C8B-B14F-4D97-AF65-F5344CB8AC3E}">
        <p14:creationId xmlns:p14="http://schemas.microsoft.com/office/powerpoint/2010/main" val="3331179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Explain the effect that contractionary MP has on the interest rate.</a:t>
            </a:r>
          </a:p>
          <a:p>
            <a:r>
              <a:rPr lang="en-US" dirty="0">
                <a:solidFill>
                  <a:srgbClr val="0070C0"/>
                </a:solidFill>
              </a:rPr>
              <a:t>Contractionary MP→↑Interest Rate </a:t>
            </a:r>
          </a:p>
          <a:p>
            <a:r>
              <a:rPr lang="en-US" dirty="0"/>
              <a:t>Using symbols, explain the effect that contractionary MP would have on capital </a:t>
            </a:r>
            <a:r>
              <a:rPr lang="en-US" dirty="0" smtClean="0"/>
              <a:t>formation as a result of changes to capital inflows?</a:t>
            </a:r>
            <a:endParaRPr lang="en-US" dirty="0"/>
          </a:p>
          <a:p>
            <a:pPr lvl="1"/>
            <a:r>
              <a:rPr lang="en-US" dirty="0">
                <a:solidFill>
                  <a:srgbClr val="0070C0"/>
                </a:solidFill>
              </a:rPr>
              <a:t>Contractionary MP→↑Interest Rate</a:t>
            </a:r>
            <a:r>
              <a:rPr lang="en-US" dirty="0" smtClean="0">
                <a:solidFill>
                  <a:srgbClr val="0070C0"/>
                </a:solidFill>
              </a:rPr>
              <a:t>→↑Capital inflows</a:t>
            </a:r>
            <a:r>
              <a:rPr lang="en-US" dirty="0">
                <a:solidFill>
                  <a:srgbClr val="0070C0"/>
                </a:solidFill>
              </a:rPr>
              <a:t>→↑S</a:t>
            </a:r>
            <a:r>
              <a:rPr lang="en-US" baseline="-25000" dirty="0">
                <a:solidFill>
                  <a:srgbClr val="0070C0"/>
                </a:solidFill>
              </a:rPr>
              <a:t>LF</a:t>
            </a:r>
            <a:r>
              <a:rPr lang="en-US" dirty="0">
                <a:solidFill>
                  <a:srgbClr val="0070C0"/>
                </a:solidFill>
              </a:rPr>
              <a:t>→↑Private Borrowing→↑Investment→↑Capital Formation</a:t>
            </a:r>
          </a:p>
          <a:p>
            <a:endParaRPr lang="en-US" dirty="0"/>
          </a:p>
        </p:txBody>
      </p:sp>
    </p:spTree>
    <p:extLst>
      <p:ext uri="{BB962C8B-B14F-4D97-AF65-F5344CB8AC3E}">
        <p14:creationId xmlns:p14="http://schemas.microsoft.com/office/powerpoint/2010/main" val="3643526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138" y="90805"/>
            <a:ext cx="5518932" cy="813435"/>
          </a:xfrm>
        </p:spPr>
        <p:txBody>
          <a:bodyPr>
            <a:normAutofit fontScale="90000"/>
          </a:bodyPr>
          <a:lstStyle/>
          <a:p>
            <a:r>
              <a:rPr lang="en-US" dirty="0" smtClean="0"/>
              <a:t>‘Unit 6: Chains </a:t>
            </a:r>
            <a:r>
              <a:rPr lang="en-US" dirty="0" smtClean="0"/>
              <a:t>of Events’</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513950"/>
            <a:ext cx="3031313" cy="646331"/>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a:t>
            </a:r>
            <a:r>
              <a:rPr lang="en-US" dirty="0" smtClean="0">
                <a:solidFill>
                  <a:srgbClr val="00B050"/>
                </a:solidFill>
              </a:rPr>
              <a: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Tree>
    <p:extLst>
      <p:ext uri="{BB962C8B-B14F-4D97-AF65-F5344CB8AC3E}">
        <p14:creationId xmlns:p14="http://schemas.microsoft.com/office/powerpoint/2010/main" val="687957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0490307"/>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1324708">
                  <a:extLst>
                    <a:ext uri="{9D8B030D-6E8A-4147-A177-3AD203B41FA5}">
                      <a16:colId xmlns:a16="http://schemas.microsoft.com/office/drawing/2014/main" val="1582432663"/>
                    </a:ext>
                  </a:extLst>
                </a:gridCol>
                <a:gridCol w="9190892">
                  <a:extLst>
                    <a:ext uri="{9D8B030D-6E8A-4147-A177-3AD203B41FA5}">
                      <a16:colId xmlns:a16="http://schemas.microsoft.com/office/drawing/2014/main" val="3118031153"/>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070709593"/>
                  </a:ext>
                </a:extLst>
              </a:tr>
              <a:tr h="370840">
                <a:tc>
                  <a:txBody>
                    <a:bodyPr/>
                    <a:lstStyle/>
                    <a:p>
                      <a:r>
                        <a:rPr lang="en-US" dirty="0" smtClean="0"/>
                        <a:t>6.1</a:t>
                      </a:r>
                      <a:endParaRPr lang="en-US" dirty="0"/>
                    </a:p>
                  </a:txBody>
                  <a:tcPr/>
                </a:tc>
                <a:tc>
                  <a:txBody>
                    <a:bodyPr/>
                    <a:lstStyle/>
                    <a:p>
                      <a:r>
                        <a:rPr lang="en-US" dirty="0" smtClean="0"/>
                        <a:t>Balance of Payments</a:t>
                      </a:r>
                      <a:endParaRPr lang="en-US" dirty="0"/>
                    </a:p>
                  </a:txBody>
                  <a:tcPr/>
                </a:tc>
                <a:extLst>
                  <a:ext uri="{0D108BD9-81ED-4DB2-BD59-A6C34878D82A}">
                    <a16:rowId xmlns:a16="http://schemas.microsoft.com/office/drawing/2014/main" val="3163885094"/>
                  </a:ext>
                </a:extLst>
              </a:tr>
              <a:tr h="370840">
                <a:tc>
                  <a:txBody>
                    <a:bodyPr/>
                    <a:lstStyle/>
                    <a:p>
                      <a:r>
                        <a:rPr lang="en-US" dirty="0" smtClean="0"/>
                        <a:t>6.2</a:t>
                      </a:r>
                      <a:endParaRPr lang="en-US" dirty="0"/>
                    </a:p>
                  </a:txBody>
                  <a:tcPr/>
                </a:tc>
                <a:tc>
                  <a:txBody>
                    <a:bodyPr/>
                    <a:lstStyle/>
                    <a:p>
                      <a:r>
                        <a:rPr lang="en-US" dirty="0" smtClean="0"/>
                        <a:t>Exchange Rates</a:t>
                      </a:r>
                      <a:endParaRPr lang="en-US" dirty="0"/>
                    </a:p>
                  </a:txBody>
                  <a:tcPr/>
                </a:tc>
                <a:extLst>
                  <a:ext uri="{0D108BD9-81ED-4DB2-BD59-A6C34878D82A}">
                    <a16:rowId xmlns:a16="http://schemas.microsoft.com/office/drawing/2014/main" val="1927100084"/>
                  </a:ext>
                </a:extLst>
              </a:tr>
              <a:tr h="370840">
                <a:tc>
                  <a:txBody>
                    <a:bodyPr/>
                    <a:lstStyle/>
                    <a:p>
                      <a:r>
                        <a:rPr lang="en-US" dirty="0" smtClean="0"/>
                        <a:t>6.3</a:t>
                      </a:r>
                      <a:endParaRPr lang="en-US" dirty="0"/>
                    </a:p>
                  </a:txBody>
                  <a:tcPr/>
                </a:tc>
                <a:tc>
                  <a:txBody>
                    <a:bodyPr/>
                    <a:lstStyle/>
                    <a:p>
                      <a:r>
                        <a:rPr lang="en-US" dirty="0" smtClean="0"/>
                        <a:t>Exchange Rate Market</a:t>
                      </a:r>
                      <a:endParaRPr lang="en-US" dirty="0"/>
                    </a:p>
                  </a:txBody>
                  <a:tcPr/>
                </a:tc>
                <a:extLst>
                  <a:ext uri="{0D108BD9-81ED-4DB2-BD59-A6C34878D82A}">
                    <a16:rowId xmlns:a16="http://schemas.microsoft.com/office/drawing/2014/main" val="3657747511"/>
                  </a:ext>
                </a:extLst>
              </a:tr>
              <a:tr h="370840">
                <a:tc>
                  <a:txBody>
                    <a:bodyPr/>
                    <a:lstStyle/>
                    <a:p>
                      <a:r>
                        <a:rPr lang="en-US" dirty="0" smtClean="0"/>
                        <a:t>6.4</a:t>
                      </a:r>
                      <a:endParaRPr lang="en-US" dirty="0"/>
                    </a:p>
                  </a:txBody>
                  <a:tcPr/>
                </a:tc>
                <a:tc>
                  <a:txBody>
                    <a:bodyPr/>
                    <a:lstStyle/>
                    <a:p>
                      <a:r>
                        <a:rPr lang="en-US" dirty="0" smtClean="0"/>
                        <a:t>FP</a:t>
                      </a:r>
                      <a:r>
                        <a:rPr lang="en-US" baseline="0" dirty="0" smtClean="0"/>
                        <a:t> and MP effect on Exchange Rates</a:t>
                      </a:r>
                      <a:endParaRPr lang="en-US" dirty="0"/>
                    </a:p>
                  </a:txBody>
                  <a:tcPr/>
                </a:tc>
                <a:extLst>
                  <a:ext uri="{0D108BD9-81ED-4DB2-BD59-A6C34878D82A}">
                    <a16:rowId xmlns:a16="http://schemas.microsoft.com/office/drawing/2014/main" val="596595821"/>
                  </a:ext>
                </a:extLst>
              </a:tr>
              <a:tr h="370840">
                <a:tc>
                  <a:txBody>
                    <a:bodyPr/>
                    <a:lstStyle/>
                    <a:p>
                      <a:r>
                        <a:rPr lang="en-US" dirty="0" smtClean="0"/>
                        <a:t>6.5</a:t>
                      </a:r>
                      <a:endParaRPr lang="en-US" dirty="0"/>
                    </a:p>
                  </a:txBody>
                  <a:tcPr/>
                </a:tc>
                <a:tc>
                  <a:txBody>
                    <a:bodyPr/>
                    <a:lstStyle/>
                    <a:p>
                      <a:r>
                        <a:rPr lang="en-US" dirty="0" smtClean="0"/>
                        <a:t>Exchange</a:t>
                      </a:r>
                      <a:r>
                        <a:rPr lang="en-US" baseline="0" dirty="0" smtClean="0"/>
                        <a:t> Rates and Net Exports</a:t>
                      </a:r>
                      <a:endParaRPr lang="en-US" dirty="0"/>
                    </a:p>
                  </a:txBody>
                  <a:tcPr/>
                </a:tc>
                <a:extLst>
                  <a:ext uri="{0D108BD9-81ED-4DB2-BD59-A6C34878D82A}">
                    <a16:rowId xmlns:a16="http://schemas.microsoft.com/office/drawing/2014/main" val="3306124811"/>
                  </a:ext>
                </a:extLst>
              </a:tr>
              <a:tr h="370840">
                <a:tc>
                  <a:txBody>
                    <a:bodyPr/>
                    <a:lstStyle/>
                    <a:p>
                      <a:r>
                        <a:rPr lang="en-US" dirty="0" smtClean="0"/>
                        <a:t>6.6</a:t>
                      </a:r>
                      <a:endParaRPr lang="en-US" dirty="0"/>
                    </a:p>
                  </a:txBody>
                  <a:tcPr/>
                </a:tc>
                <a:tc>
                  <a:txBody>
                    <a:bodyPr/>
                    <a:lstStyle/>
                    <a:p>
                      <a:r>
                        <a:rPr lang="en-US" dirty="0" smtClean="0"/>
                        <a:t>Capital</a:t>
                      </a:r>
                      <a:r>
                        <a:rPr lang="en-US" baseline="0" dirty="0" smtClean="0"/>
                        <a:t> flows and supply of loanable funds, </a:t>
                      </a:r>
                      <a:r>
                        <a:rPr lang="en-US" dirty="0" smtClean="0"/>
                        <a:t>Bringing</a:t>
                      </a:r>
                      <a:r>
                        <a:rPr lang="en-US" baseline="0" dirty="0" smtClean="0"/>
                        <a:t> it all together</a:t>
                      </a:r>
                      <a:endParaRPr lang="en-US" dirty="0"/>
                    </a:p>
                  </a:txBody>
                  <a:tcPr/>
                </a:tc>
                <a:extLst>
                  <a:ext uri="{0D108BD9-81ED-4DB2-BD59-A6C34878D82A}">
                    <a16:rowId xmlns:a16="http://schemas.microsoft.com/office/drawing/2014/main" val="1828798394"/>
                  </a:ext>
                </a:extLst>
              </a:tr>
            </a:tbl>
          </a:graphicData>
        </a:graphic>
      </p:graphicFrame>
    </p:spTree>
    <p:extLst>
      <p:ext uri="{BB962C8B-B14F-4D97-AF65-F5344CB8AC3E}">
        <p14:creationId xmlns:p14="http://schemas.microsoft.com/office/powerpoint/2010/main" val="2544578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60" y="202565"/>
            <a:ext cx="4841240" cy="539115"/>
          </a:xfrm>
        </p:spPr>
        <p:txBody>
          <a:bodyPr>
            <a:normAutofit fontScale="90000"/>
          </a:bodyPr>
          <a:lstStyle/>
          <a:p>
            <a:r>
              <a:rPr lang="en-US" dirty="0" smtClean="0"/>
              <a:t>Unit 6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243914"/>
              </p:ext>
            </p:extLst>
          </p:nvPr>
        </p:nvGraphicFramePr>
        <p:xfrm>
          <a:off x="218440" y="726440"/>
          <a:ext cx="11333480" cy="5582920"/>
        </p:xfrm>
        <a:graphic>
          <a:graphicData uri="http://schemas.openxmlformats.org/drawingml/2006/table">
            <a:tbl>
              <a:tblPr firstRow="1" bandRow="1">
                <a:tableStyleId>{5C22544A-7EE6-4342-B048-85BDC9FD1C3A}</a:tableStyleId>
              </a:tblPr>
              <a:tblGrid>
                <a:gridCol w="761858">
                  <a:extLst>
                    <a:ext uri="{9D8B030D-6E8A-4147-A177-3AD203B41FA5}">
                      <a16:colId xmlns:a16="http://schemas.microsoft.com/office/drawing/2014/main" val="1582432663"/>
                    </a:ext>
                  </a:extLst>
                </a:gridCol>
                <a:gridCol w="2758638">
                  <a:extLst>
                    <a:ext uri="{9D8B030D-6E8A-4147-A177-3AD203B41FA5}">
                      <a16:colId xmlns:a16="http://schemas.microsoft.com/office/drawing/2014/main" val="3118031153"/>
                    </a:ext>
                  </a:extLst>
                </a:gridCol>
                <a:gridCol w="7812984">
                  <a:extLst>
                    <a:ext uri="{9D8B030D-6E8A-4147-A177-3AD203B41FA5}">
                      <a16:colId xmlns:a16="http://schemas.microsoft.com/office/drawing/2014/main" val="2298559051"/>
                    </a:ext>
                  </a:extLst>
                </a:gridCol>
              </a:tblGrid>
              <a:tr h="370840">
                <a:tc>
                  <a:txBody>
                    <a:bodyPr/>
                    <a:lstStyle/>
                    <a:p>
                      <a:endParaRPr lang="en-US" dirty="0"/>
                    </a:p>
                  </a:txBody>
                  <a:tcPr/>
                </a:tc>
                <a:tc>
                  <a:txBody>
                    <a:bodyPr/>
                    <a:lstStyle/>
                    <a:p>
                      <a:r>
                        <a:rPr lang="en-US" dirty="0" smtClean="0"/>
                        <a:t>Unit</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3070709593"/>
                  </a:ext>
                </a:extLst>
              </a:tr>
              <a:tr h="370840">
                <a:tc>
                  <a:txBody>
                    <a:bodyPr/>
                    <a:lstStyle/>
                    <a:p>
                      <a:r>
                        <a:rPr lang="en-US" dirty="0" smtClean="0"/>
                        <a:t>6.1</a:t>
                      </a:r>
                      <a:endParaRPr lang="en-US" dirty="0"/>
                    </a:p>
                  </a:txBody>
                  <a:tcPr/>
                </a:tc>
                <a:tc>
                  <a:txBody>
                    <a:bodyPr/>
                    <a:lstStyle/>
                    <a:p>
                      <a:r>
                        <a:rPr lang="en-US" dirty="0" smtClean="0"/>
                        <a:t>Balance of Payments</a:t>
                      </a:r>
                      <a:endParaRPr lang="en-US" dirty="0"/>
                    </a:p>
                  </a:txBody>
                  <a:tcPr/>
                </a:tc>
                <a:tc>
                  <a:txBody>
                    <a:bodyPr/>
                    <a:lstStyle/>
                    <a:p>
                      <a:r>
                        <a:rPr lang="en-US" dirty="0" smtClean="0"/>
                        <a:t>Current Account:</a:t>
                      </a:r>
                      <a:r>
                        <a:rPr lang="en-US" baseline="0" dirty="0" smtClean="0"/>
                        <a:t> Net exports, Net Income, Net Transfers</a:t>
                      </a:r>
                    </a:p>
                    <a:p>
                      <a:r>
                        <a:rPr lang="en-US" baseline="0" dirty="0" smtClean="0"/>
                        <a:t>Capital and Financial Account: Net investment (financial and real)</a:t>
                      </a:r>
                    </a:p>
                    <a:p>
                      <a:r>
                        <a:rPr lang="en-US" baseline="0" dirty="0" smtClean="0"/>
                        <a:t>CA + CFA = 0</a:t>
                      </a:r>
                    </a:p>
                  </a:txBody>
                  <a:tcPr/>
                </a:tc>
                <a:extLst>
                  <a:ext uri="{0D108BD9-81ED-4DB2-BD59-A6C34878D82A}">
                    <a16:rowId xmlns:a16="http://schemas.microsoft.com/office/drawing/2014/main" val="3163885094"/>
                  </a:ext>
                </a:extLst>
              </a:tr>
              <a:tr h="370840">
                <a:tc>
                  <a:txBody>
                    <a:bodyPr/>
                    <a:lstStyle/>
                    <a:p>
                      <a:r>
                        <a:rPr lang="en-US" dirty="0" smtClean="0"/>
                        <a:t>6.2</a:t>
                      </a:r>
                      <a:endParaRPr lang="en-US" dirty="0"/>
                    </a:p>
                  </a:txBody>
                  <a:tcPr/>
                </a:tc>
                <a:tc>
                  <a:txBody>
                    <a:bodyPr/>
                    <a:lstStyle/>
                    <a:p>
                      <a:r>
                        <a:rPr lang="en-US" dirty="0" smtClean="0"/>
                        <a:t>Exchange Rates</a:t>
                      </a:r>
                      <a:endParaRPr lang="en-US" dirty="0"/>
                    </a:p>
                  </a:txBody>
                  <a:tcPr/>
                </a:tc>
                <a:tc>
                  <a:txBody>
                    <a:bodyPr/>
                    <a:lstStyle/>
                    <a:p>
                      <a:r>
                        <a:rPr lang="en-US" dirty="0" smtClean="0"/>
                        <a:t>Exchange</a:t>
                      </a:r>
                      <a:r>
                        <a:rPr lang="en-US" baseline="0" dirty="0" smtClean="0"/>
                        <a:t> Rate: Amount of currency A needed to buy currency B</a:t>
                      </a:r>
                    </a:p>
                    <a:p>
                      <a:r>
                        <a:rPr lang="en-US" baseline="0" dirty="0" smtClean="0"/>
                        <a:t>Appreciation: Currency goes up in value and purchasing power increases</a:t>
                      </a:r>
                    </a:p>
                    <a:p>
                      <a:r>
                        <a:rPr lang="en-US" baseline="0" dirty="0" smtClean="0"/>
                        <a:t>Depreciation: Currency goes down in value and purchasing power decreases</a:t>
                      </a:r>
                      <a:endParaRPr lang="en-US" dirty="0"/>
                    </a:p>
                  </a:txBody>
                  <a:tcPr/>
                </a:tc>
                <a:extLst>
                  <a:ext uri="{0D108BD9-81ED-4DB2-BD59-A6C34878D82A}">
                    <a16:rowId xmlns:a16="http://schemas.microsoft.com/office/drawing/2014/main" val="1927100084"/>
                  </a:ext>
                </a:extLst>
              </a:tr>
              <a:tr h="370840">
                <a:tc>
                  <a:txBody>
                    <a:bodyPr/>
                    <a:lstStyle/>
                    <a:p>
                      <a:r>
                        <a:rPr lang="en-US" dirty="0" smtClean="0"/>
                        <a:t>6.3</a:t>
                      </a:r>
                      <a:endParaRPr lang="en-US" dirty="0"/>
                    </a:p>
                  </a:txBody>
                  <a:tcPr/>
                </a:tc>
                <a:tc>
                  <a:txBody>
                    <a:bodyPr/>
                    <a:lstStyle/>
                    <a:p>
                      <a:r>
                        <a:rPr lang="en-US" dirty="0" smtClean="0"/>
                        <a:t>Exchange Rate Market</a:t>
                      </a:r>
                      <a:endParaRPr lang="en-US" dirty="0"/>
                    </a:p>
                  </a:txBody>
                  <a:tcPr/>
                </a:tc>
                <a:tc>
                  <a:txBody>
                    <a:bodyPr/>
                    <a:lstStyle/>
                    <a:p>
                      <a:r>
                        <a:rPr lang="en-US" dirty="0" smtClean="0"/>
                        <a:t>Demand, Supply, Equilibrium,</a:t>
                      </a:r>
                      <a:r>
                        <a:rPr lang="en-US" baseline="0" dirty="0" smtClean="0"/>
                        <a:t> Shortage, Surplus</a:t>
                      </a:r>
                    </a:p>
                    <a:p>
                      <a:r>
                        <a:rPr lang="en-US" baseline="0" dirty="0" smtClean="0"/>
                        <a:t>Determinants of Demand/Supply: Preferences, Income, Interest Rates, Trade policies, Expectations etc.</a:t>
                      </a:r>
                      <a:endParaRPr lang="en-US" dirty="0"/>
                    </a:p>
                  </a:txBody>
                  <a:tcPr/>
                </a:tc>
                <a:extLst>
                  <a:ext uri="{0D108BD9-81ED-4DB2-BD59-A6C34878D82A}">
                    <a16:rowId xmlns:a16="http://schemas.microsoft.com/office/drawing/2014/main" val="3657747511"/>
                  </a:ext>
                </a:extLst>
              </a:tr>
              <a:tr h="370840">
                <a:tc>
                  <a:txBody>
                    <a:bodyPr/>
                    <a:lstStyle/>
                    <a:p>
                      <a:r>
                        <a:rPr lang="en-US" dirty="0" smtClean="0"/>
                        <a:t>6.4</a:t>
                      </a:r>
                      <a:endParaRPr lang="en-US" dirty="0"/>
                    </a:p>
                  </a:txBody>
                  <a:tcPr/>
                </a:tc>
                <a:tc>
                  <a:txBody>
                    <a:bodyPr/>
                    <a:lstStyle/>
                    <a:p>
                      <a:r>
                        <a:rPr lang="en-US" dirty="0" smtClean="0"/>
                        <a:t>FP</a:t>
                      </a:r>
                      <a:r>
                        <a:rPr lang="en-US" baseline="0" dirty="0" smtClean="0"/>
                        <a:t> and MP effect on Exchange Rates</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Expansionary fiscal policy→↑Real Interest Rate (crowding out) →↑Capital Inflows→↑Exchange Rate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Expansionary MP </a:t>
                      </a:r>
                      <a:r>
                        <a:rPr lang="en-US" sz="1800" b="0" dirty="0" smtClean="0"/>
                        <a:t>→↑MS→↓Interest Rate→↓Capital Flows→↓Demand for the currency →↓Exchange Rate</a:t>
                      </a:r>
                    </a:p>
                  </a:txBody>
                  <a:tcPr/>
                </a:tc>
                <a:extLst>
                  <a:ext uri="{0D108BD9-81ED-4DB2-BD59-A6C34878D82A}">
                    <a16:rowId xmlns:a16="http://schemas.microsoft.com/office/drawing/2014/main" val="596595821"/>
                  </a:ext>
                </a:extLst>
              </a:tr>
              <a:tr h="370840">
                <a:tc>
                  <a:txBody>
                    <a:bodyPr/>
                    <a:lstStyle/>
                    <a:p>
                      <a:r>
                        <a:rPr lang="en-US" dirty="0" smtClean="0"/>
                        <a:t>6.5</a:t>
                      </a:r>
                      <a:endParaRPr lang="en-US" dirty="0"/>
                    </a:p>
                  </a:txBody>
                  <a:tcPr/>
                </a:tc>
                <a:tc>
                  <a:txBody>
                    <a:bodyPr/>
                    <a:lstStyle/>
                    <a:p>
                      <a:r>
                        <a:rPr lang="en-US" dirty="0" smtClean="0"/>
                        <a:t>Exchange</a:t>
                      </a:r>
                      <a:r>
                        <a:rPr lang="en-US" baseline="0" dirty="0" smtClean="0"/>
                        <a:t> Rates and Net Exports</a:t>
                      </a:r>
                      <a:endParaRPr lang="en-US" dirty="0"/>
                    </a:p>
                  </a:txBody>
                  <a:tcPr/>
                </a:tc>
                <a:tc>
                  <a:txBody>
                    <a:bodyPr/>
                    <a:lstStyle/>
                    <a:p>
                      <a:r>
                        <a:rPr lang="en-US" sz="1800" dirty="0" smtClean="0"/>
                        <a:t>↑Exchange Rate →↓Net exports (↑</a:t>
                      </a:r>
                      <a:r>
                        <a:rPr lang="en-US" sz="1800" dirty="0" err="1" smtClean="0"/>
                        <a:t>imports↓exports</a:t>
                      </a:r>
                      <a:r>
                        <a:rPr lang="en-US" sz="1800" dirty="0" smtClean="0"/>
                        <a:t>)→↓ AD</a:t>
                      </a:r>
                    </a:p>
                  </a:txBody>
                  <a:tcPr/>
                </a:tc>
                <a:extLst>
                  <a:ext uri="{0D108BD9-81ED-4DB2-BD59-A6C34878D82A}">
                    <a16:rowId xmlns:a16="http://schemas.microsoft.com/office/drawing/2014/main" val="3306124811"/>
                  </a:ext>
                </a:extLst>
              </a:tr>
              <a:tr h="370840">
                <a:tc>
                  <a:txBody>
                    <a:bodyPr/>
                    <a:lstStyle/>
                    <a:p>
                      <a:r>
                        <a:rPr lang="en-US" dirty="0" smtClean="0"/>
                        <a:t>6.6</a:t>
                      </a:r>
                      <a:endParaRPr lang="en-US" dirty="0"/>
                    </a:p>
                  </a:txBody>
                  <a:tcPr/>
                </a:tc>
                <a:tc>
                  <a:txBody>
                    <a:bodyPr/>
                    <a:lstStyle/>
                    <a:p>
                      <a:r>
                        <a:rPr lang="en-US" dirty="0" smtClean="0"/>
                        <a:t>Bringing</a:t>
                      </a:r>
                      <a:r>
                        <a:rPr lang="en-US" baseline="0" dirty="0" smtClean="0"/>
                        <a:t> it all together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Capital </a:t>
                      </a:r>
                      <a:r>
                        <a:rPr lang="en-US" sz="1800" dirty="0" smtClean="0"/>
                        <a:t>inflows→↑Supply Loanable Funds →↑Private borrowing and investment →↑Capital Formation</a:t>
                      </a:r>
                    </a:p>
                  </a:txBody>
                  <a:tcPr/>
                </a:tc>
                <a:extLst>
                  <a:ext uri="{0D108BD9-81ED-4DB2-BD59-A6C34878D82A}">
                    <a16:rowId xmlns:a16="http://schemas.microsoft.com/office/drawing/2014/main" val="1828798394"/>
                  </a:ext>
                </a:extLst>
              </a:tr>
            </a:tbl>
          </a:graphicData>
        </a:graphic>
      </p:graphicFrame>
    </p:spTree>
    <p:extLst>
      <p:ext uri="{BB962C8B-B14F-4D97-AF65-F5344CB8AC3E}">
        <p14:creationId xmlns:p14="http://schemas.microsoft.com/office/powerpoint/2010/main" val="3471862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6562" y="239998"/>
            <a:ext cx="7256646" cy="712904"/>
          </a:xfrm>
        </p:spPr>
        <p:txBody>
          <a:bodyPr>
            <a:normAutofit fontScale="90000"/>
          </a:bodyPr>
          <a:lstStyle/>
          <a:p>
            <a:r>
              <a:rPr lang="en-US" dirty="0" smtClean="0"/>
              <a:t>Appreciation and Depreciation Consequences Summarized</a:t>
            </a:r>
            <a:endParaRPr lang="en-US" dirty="0"/>
          </a:p>
        </p:txBody>
      </p:sp>
      <p:sp>
        <p:nvSpPr>
          <p:cNvPr id="7" name="Content Placeholder 6"/>
          <p:cNvSpPr>
            <a:spLocks noGrp="1"/>
          </p:cNvSpPr>
          <p:nvPr>
            <p:ph sz="half" idx="1"/>
          </p:nvPr>
        </p:nvSpPr>
        <p:spPr>
          <a:xfrm>
            <a:off x="6482745" y="1315820"/>
            <a:ext cx="5181600" cy="4351338"/>
          </a:xfrm>
          <a:solidFill>
            <a:schemeClr val="accent3">
              <a:lumMod val="20000"/>
              <a:lumOff val="80000"/>
            </a:schemeClr>
          </a:solidFill>
        </p:spPr>
        <p:txBody>
          <a:bodyPr>
            <a:normAutofit/>
          </a:bodyPr>
          <a:lstStyle/>
          <a:p>
            <a:pPr marL="0" indent="0">
              <a:buNone/>
            </a:pPr>
            <a:r>
              <a:rPr lang="en-US" b="1" dirty="0"/>
              <a:t>Depreciation </a:t>
            </a:r>
            <a:endParaRPr lang="en-US" b="1" dirty="0" smtClean="0"/>
          </a:p>
          <a:p>
            <a:pPr marL="0" indent="0">
              <a:buNone/>
            </a:pPr>
            <a:r>
              <a:rPr lang="en-US" dirty="0" smtClean="0"/>
              <a:t>= </a:t>
            </a:r>
            <a:r>
              <a:rPr lang="en-US" dirty="0"/>
              <a:t>↓Purchasing Power → ↓Imports </a:t>
            </a:r>
            <a:r>
              <a:rPr lang="en-US" dirty="0" smtClean="0"/>
              <a:t>(</a:t>
            </a:r>
            <a:r>
              <a:rPr lang="en-US" dirty="0"/>
              <a:t>because imports are now </a:t>
            </a:r>
            <a:r>
              <a:rPr lang="en-US" dirty="0" smtClean="0"/>
              <a:t>more expensive to buy with our currency) and ↑Exports </a:t>
            </a:r>
            <a:r>
              <a:rPr lang="en-US" dirty="0"/>
              <a:t>(because for foreigners our products are </a:t>
            </a:r>
            <a:r>
              <a:rPr lang="en-US" dirty="0" smtClean="0"/>
              <a:t>cheaper)</a:t>
            </a:r>
          </a:p>
          <a:p>
            <a:pPr marL="0" indent="0">
              <a:buNone/>
            </a:pPr>
            <a:r>
              <a:rPr lang="en-US"/>
              <a:t>→ ↑</a:t>
            </a:r>
            <a:r>
              <a:rPr lang="en-US" smtClean="0"/>
              <a:t>AD</a:t>
            </a:r>
            <a:endParaRPr lang="en-US" dirty="0"/>
          </a:p>
          <a:p>
            <a:pPr marL="0" indent="0">
              <a:buNone/>
            </a:pPr>
            <a:endParaRPr lang="en-US" dirty="0"/>
          </a:p>
        </p:txBody>
      </p:sp>
      <p:sp>
        <p:nvSpPr>
          <p:cNvPr id="8" name="Content Placeholder 7"/>
          <p:cNvSpPr>
            <a:spLocks noGrp="1"/>
          </p:cNvSpPr>
          <p:nvPr>
            <p:ph sz="half" idx="2"/>
          </p:nvPr>
        </p:nvSpPr>
        <p:spPr>
          <a:xfrm>
            <a:off x="701503" y="1315820"/>
            <a:ext cx="5181600" cy="4351338"/>
          </a:xfrm>
          <a:solidFill>
            <a:schemeClr val="bg2">
              <a:lumMod val="90000"/>
            </a:schemeClr>
          </a:solidFill>
        </p:spPr>
        <p:txBody>
          <a:bodyPr>
            <a:normAutofit/>
          </a:bodyPr>
          <a:lstStyle/>
          <a:p>
            <a:pPr marL="0" indent="0">
              <a:buNone/>
            </a:pPr>
            <a:r>
              <a:rPr lang="en-US" b="1" dirty="0"/>
              <a:t>Appreciation </a:t>
            </a:r>
            <a:endParaRPr lang="en-US" b="1" dirty="0" smtClean="0"/>
          </a:p>
          <a:p>
            <a:pPr marL="0" indent="0">
              <a:buNone/>
            </a:pPr>
            <a:r>
              <a:rPr lang="en-US" dirty="0" smtClean="0"/>
              <a:t>= </a:t>
            </a:r>
            <a:r>
              <a:rPr lang="en-US" dirty="0"/>
              <a:t>↑Purchasing Power →↑</a:t>
            </a:r>
            <a:r>
              <a:rPr lang="en-US" dirty="0" smtClean="0"/>
              <a:t>Imports (because imports are now cheaper) and </a:t>
            </a:r>
            <a:r>
              <a:rPr lang="en-US" dirty="0"/>
              <a:t>↓</a:t>
            </a:r>
            <a:r>
              <a:rPr lang="en-US" dirty="0" smtClean="0"/>
              <a:t>Exports (because for foreigners our products are more expensive)</a:t>
            </a:r>
            <a:endParaRPr lang="en-US" dirty="0"/>
          </a:p>
          <a:p>
            <a:pPr marL="0" indent="0">
              <a:buNone/>
            </a:pPr>
            <a:r>
              <a:rPr lang="en-US" dirty="0"/>
              <a:t>→ </a:t>
            </a:r>
            <a:r>
              <a:rPr lang="en-US" dirty="0" smtClean="0"/>
              <a:t>↓AD</a:t>
            </a:r>
            <a:endParaRPr lang="en-US" dirty="0"/>
          </a:p>
          <a:p>
            <a:endParaRPr lang="en-US" dirty="0"/>
          </a:p>
        </p:txBody>
      </p:sp>
      <p:pic>
        <p:nvPicPr>
          <p:cNvPr id="9" name="Picture 8"/>
          <p:cNvPicPr>
            <a:picLocks noChangeAspect="1"/>
          </p:cNvPicPr>
          <p:nvPr/>
        </p:nvPicPr>
        <p:blipFill>
          <a:blip r:embed="rId2"/>
          <a:stretch>
            <a:fillRect/>
          </a:stretch>
        </p:blipFill>
        <p:spPr>
          <a:xfrm>
            <a:off x="249041" y="5644632"/>
            <a:ext cx="2749399" cy="1064661"/>
          </a:xfrm>
          <a:prstGeom prst="rect">
            <a:avLst/>
          </a:prstGeom>
        </p:spPr>
      </p:pic>
      <p:pic>
        <p:nvPicPr>
          <p:cNvPr id="10" name="Picture 9"/>
          <p:cNvPicPr>
            <a:picLocks noChangeAspect="1"/>
          </p:cNvPicPr>
          <p:nvPr/>
        </p:nvPicPr>
        <p:blipFill>
          <a:blip r:embed="rId3"/>
          <a:stretch>
            <a:fillRect/>
          </a:stretch>
        </p:blipFill>
        <p:spPr>
          <a:xfrm>
            <a:off x="9306781" y="5691412"/>
            <a:ext cx="2629607" cy="971099"/>
          </a:xfrm>
          <a:prstGeom prst="rect">
            <a:avLst/>
          </a:prstGeom>
        </p:spPr>
      </p:pic>
      <p:pic>
        <p:nvPicPr>
          <p:cNvPr id="11" name="Picture 10"/>
          <p:cNvPicPr>
            <a:picLocks noChangeAspect="1"/>
          </p:cNvPicPr>
          <p:nvPr/>
        </p:nvPicPr>
        <p:blipFill>
          <a:blip r:embed="rId4"/>
          <a:stretch>
            <a:fillRect/>
          </a:stretch>
        </p:blipFill>
        <p:spPr>
          <a:xfrm>
            <a:off x="4332849" y="1296111"/>
            <a:ext cx="1360667" cy="1010641"/>
          </a:xfrm>
          <a:prstGeom prst="rect">
            <a:avLst/>
          </a:prstGeom>
        </p:spPr>
      </p:pic>
      <p:pic>
        <p:nvPicPr>
          <p:cNvPr id="12" name="Picture 11"/>
          <p:cNvPicPr>
            <a:picLocks noChangeAspect="1"/>
          </p:cNvPicPr>
          <p:nvPr/>
        </p:nvPicPr>
        <p:blipFill>
          <a:blip r:embed="rId5"/>
          <a:stretch>
            <a:fillRect/>
          </a:stretch>
        </p:blipFill>
        <p:spPr>
          <a:xfrm>
            <a:off x="10621584" y="1264743"/>
            <a:ext cx="1188969" cy="1073375"/>
          </a:xfrm>
          <a:prstGeom prst="rect">
            <a:avLst/>
          </a:prstGeom>
        </p:spPr>
      </p:pic>
      <p:sp>
        <p:nvSpPr>
          <p:cNvPr id="2" name="Rectangle 1"/>
          <p:cNvSpPr/>
          <p:nvPr/>
        </p:nvSpPr>
        <p:spPr>
          <a:xfrm>
            <a:off x="4332849" y="6016180"/>
            <a:ext cx="3740383" cy="646331"/>
          </a:xfrm>
          <a:prstGeom prst="rect">
            <a:avLst/>
          </a:prstGeom>
        </p:spPr>
        <p:txBody>
          <a:bodyPr wrap="none">
            <a:spAutoFit/>
          </a:bodyPr>
          <a:lstStyle/>
          <a:p>
            <a:r>
              <a:rPr lang="en-US" dirty="0" smtClean="0"/>
              <a:t>Crash Course</a:t>
            </a:r>
          </a:p>
          <a:p>
            <a:r>
              <a:rPr lang="en-US" dirty="0" smtClean="0"/>
              <a:t>https://youtu.be/geoe-6NBy10?t=326</a:t>
            </a:r>
            <a:endParaRPr lang="en-US" dirty="0"/>
          </a:p>
        </p:txBody>
      </p:sp>
      <p:sp>
        <p:nvSpPr>
          <p:cNvPr id="13" name="TextBox 12"/>
          <p:cNvSpPr txBox="1"/>
          <p:nvPr/>
        </p:nvSpPr>
        <p:spPr>
          <a:xfrm>
            <a:off x="7369287" y="64414"/>
            <a:ext cx="3408516"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Appreciation →↓</a:t>
            </a:r>
            <a:r>
              <a:rPr lang="en-US" dirty="0">
                <a:solidFill>
                  <a:srgbClr val="FF0000"/>
                </a:solidFill>
              </a:rPr>
              <a:t>(X-M)</a:t>
            </a:r>
          </a:p>
          <a:p>
            <a:r>
              <a:rPr lang="en-US" dirty="0" smtClean="0">
                <a:solidFill>
                  <a:srgbClr val="FF0000"/>
                </a:solidFill>
              </a:rPr>
              <a:t>Depreciation→ ↑(X-M)</a:t>
            </a:r>
          </a:p>
          <a:p>
            <a:endParaRPr lang="en-US" dirty="0"/>
          </a:p>
        </p:txBody>
      </p:sp>
    </p:spTree>
    <p:extLst>
      <p:ext uri="{BB962C8B-B14F-4D97-AF65-F5344CB8AC3E}">
        <p14:creationId xmlns:p14="http://schemas.microsoft.com/office/powerpoint/2010/main" val="368486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43" y="230373"/>
            <a:ext cx="5524099" cy="587776"/>
          </a:xfrm>
        </p:spPr>
        <p:txBody>
          <a:bodyPr>
            <a:normAutofit fontScale="90000"/>
          </a:bodyPr>
          <a:lstStyle/>
          <a:p>
            <a:r>
              <a:rPr lang="en-US" dirty="0"/>
              <a:t>Exchange Rate affects </a:t>
            </a:r>
            <a:r>
              <a:rPr lang="en-US" dirty="0" smtClean="0"/>
              <a:t>Net Exports, affects AD</a:t>
            </a:r>
            <a:endParaRPr lang="en-US" dirty="0"/>
          </a:p>
        </p:txBody>
      </p:sp>
      <p:sp>
        <p:nvSpPr>
          <p:cNvPr id="3" name="Content Placeholder 2"/>
          <p:cNvSpPr>
            <a:spLocks noGrp="1"/>
          </p:cNvSpPr>
          <p:nvPr>
            <p:ph idx="1"/>
          </p:nvPr>
        </p:nvSpPr>
        <p:spPr>
          <a:xfrm>
            <a:off x="6531543" y="1231987"/>
            <a:ext cx="5375977" cy="1780655"/>
          </a:xfrm>
          <a:ln>
            <a:solidFill>
              <a:schemeClr val="bg2"/>
            </a:solidFill>
          </a:ln>
        </p:spPr>
        <p:txBody>
          <a:bodyPr>
            <a:normAutofit/>
          </a:bodyPr>
          <a:lstStyle/>
          <a:p>
            <a:r>
              <a:rPr lang="en-US" dirty="0" smtClean="0">
                <a:solidFill>
                  <a:srgbClr val="00B050"/>
                </a:solidFill>
              </a:rPr>
              <a:t>↓Exchange Rate </a:t>
            </a:r>
            <a:r>
              <a:rPr lang="en-US" dirty="0" smtClean="0"/>
              <a:t>will lead to a increase in net exports </a:t>
            </a:r>
            <a:r>
              <a:rPr lang="en-US" dirty="0"/>
              <a:t>(</a:t>
            </a:r>
            <a:r>
              <a:rPr lang="en-US" dirty="0" smtClean="0"/>
              <a:t>↑</a:t>
            </a:r>
            <a:r>
              <a:rPr lang="en-US" dirty="0" err="1" smtClean="0"/>
              <a:t>exports↓imports</a:t>
            </a:r>
            <a:r>
              <a:rPr lang="en-US" dirty="0" smtClean="0"/>
              <a:t>).</a:t>
            </a:r>
          </a:p>
          <a:p>
            <a:pPr lvl="1"/>
            <a:r>
              <a:rPr lang="en-US" dirty="0" smtClean="0"/>
              <a:t>This will lead to an </a:t>
            </a:r>
            <a:r>
              <a:rPr lang="en-US" dirty="0" smtClean="0">
                <a:solidFill>
                  <a:srgbClr val="00B050"/>
                </a:solidFill>
              </a:rPr>
              <a:t>increase in AD</a:t>
            </a:r>
            <a:r>
              <a:rPr lang="en-US" dirty="0" smtClean="0"/>
              <a:t>.</a:t>
            </a:r>
            <a:endParaRPr lang="en-US" dirty="0"/>
          </a:p>
        </p:txBody>
      </p:sp>
      <p:sp>
        <p:nvSpPr>
          <p:cNvPr id="4" name="TextBox 3"/>
          <p:cNvSpPr txBox="1"/>
          <p:nvPr/>
        </p:nvSpPr>
        <p:spPr>
          <a:xfrm>
            <a:off x="7521022" y="206746"/>
            <a:ext cx="4159045"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↓Exchange Rate</a:t>
            </a:r>
            <a:r>
              <a:rPr lang="en-US" dirty="0">
                <a:solidFill>
                  <a:srgbClr val="FF0000"/>
                </a:solidFill>
              </a:rPr>
              <a:t> </a:t>
            </a:r>
            <a:r>
              <a:rPr lang="en-US" dirty="0" smtClean="0">
                <a:solidFill>
                  <a:srgbClr val="FF0000"/>
                </a:solidFill>
              </a:rPr>
              <a:t>→↑(X-M) </a:t>
            </a:r>
            <a:r>
              <a:rPr lang="en-US" dirty="0">
                <a:solidFill>
                  <a:srgbClr val="FF0000"/>
                </a:solidFill>
              </a:rPr>
              <a:t>→↑</a:t>
            </a:r>
            <a:r>
              <a:rPr lang="en-US" dirty="0" smtClean="0">
                <a:solidFill>
                  <a:srgbClr val="FF0000"/>
                </a:solidFill>
              </a:rPr>
              <a:t>AD</a:t>
            </a:r>
          </a:p>
          <a:p>
            <a:r>
              <a:rPr lang="en-US" dirty="0">
                <a:solidFill>
                  <a:srgbClr val="FF0000"/>
                </a:solidFill>
              </a:rPr>
              <a:t>↑</a:t>
            </a:r>
            <a:r>
              <a:rPr lang="en-US" dirty="0" smtClean="0">
                <a:solidFill>
                  <a:srgbClr val="FF0000"/>
                </a:solidFill>
              </a:rPr>
              <a:t>Exchange </a:t>
            </a:r>
            <a:r>
              <a:rPr lang="en-US" dirty="0">
                <a:solidFill>
                  <a:srgbClr val="FF0000"/>
                </a:solidFill>
              </a:rPr>
              <a:t>Rate </a:t>
            </a:r>
            <a:r>
              <a:rPr lang="en-US" dirty="0" smtClean="0">
                <a:solidFill>
                  <a:srgbClr val="FF0000"/>
                </a:solidFill>
              </a:rPr>
              <a:t>→</a:t>
            </a:r>
            <a:r>
              <a:rPr lang="en-US" dirty="0">
                <a:solidFill>
                  <a:srgbClr val="FF0000"/>
                </a:solidFill>
              </a:rPr>
              <a:t> ↓</a:t>
            </a:r>
            <a:r>
              <a:rPr lang="en-US" dirty="0" smtClean="0">
                <a:solidFill>
                  <a:srgbClr val="FF0000"/>
                </a:solidFill>
              </a:rPr>
              <a:t>(</a:t>
            </a:r>
            <a:r>
              <a:rPr lang="en-US" dirty="0">
                <a:solidFill>
                  <a:srgbClr val="FF0000"/>
                </a:solidFill>
              </a:rPr>
              <a:t>X-M) </a:t>
            </a:r>
            <a:r>
              <a:rPr lang="en-US" dirty="0" smtClean="0">
                <a:solidFill>
                  <a:srgbClr val="FF0000"/>
                </a:solidFill>
              </a:rPr>
              <a:t>→</a:t>
            </a:r>
            <a:r>
              <a:rPr lang="en-US" dirty="0">
                <a:solidFill>
                  <a:srgbClr val="FF0000"/>
                </a:solidFill>
              </a:rPr>
              <a:t> ↓ </a:t>
            </a:r>
            <a:r>
              <a:rPr lang="en-US" dirty="0" smtClean="0">
                <a:solidFill>
                  <a:srgbClr val="FF0000"/>
                </a:solidFill>
              </a:rPr>
              <a:t>AD</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587943" y="2814726"/>
            <a:ext cx="5081338" cy="3953223"/>
          </a:xfrm>
          <a:prstGeom prst="rect">
            <a:avLst/>
          </a:prstGeom>
        </p:spPr>
      </p:pic>
      <p:sp>
        <p:nvSpPr>
          <p:cNvPr id="7" name="Rectangle 6"/>
          <p:cNvSpPr/>
          <p:nvPr/>
        </p:nvSpPr>
        <p:spPr>
          <a:xfrm>
            <a:off x="587942" y="998844"/>
            <a:ext cx="5345497" cy="1815882"/>
          </a:xfrm>
          <a:prstGeom prst="rect">
            <a:avLst/>
          </a:prstGeom>
          <a:solidFill>
            <a:schemeClr val="bg2"/>
          </a:solidFill>
        </p:spPr>
        <p:txBody>
          <a:bodyPr wrap="square">
            <a:spAutoFit/>
          </a:bodyPr>
          <a:lstStyle/>
          <a:p>
            <a:r>
              <a:rPr lang="en-US" sz="2800" dirty="0" smtClean="0">
                <a:solidFill>
                  <a:srgbClr val="00B0F0"/>
                </a:solidFill>
              </a:rPr>
              <a:t>↑Exchange </a:t>
            </a:r>
            <a:r>
              <a:rPr lang="en-US" sz="2800" dirty="0">
                <a:solidFill>
                  <a:srgbClr val="00B0F0"/>
                </a:solidFill>
              </a:rPr>
              <a:t>Rate </a:t>
            </a:r>
            <a:r>
              <a:rPr lang="en-US" sz="2800" dirty="0"/>
              <a:t>will lead to a fall in Net exports (↑</a:t>
            </a:r>
            <a:r>
              <a:rPr lang="en-US" sz="2800" dirty="0" err="1"/>
              <a:t>imports↓exports</a:t>
            </a:r>
            <a:r>
              <a:rPr lang="en-US" sz="2800" dirty="0"/>
              <a:t>)</a:t>
            </a:r>
          </a:p>
          <a:p>
            <a:pPr lvl="1"/>
            <a:r>
              <a:rPr lang="en-US" sz="2800" dirty="0"/>
              <a:t>This will lead to a </a:t>
            </a:r>
            <a:r>
              <a:rPr lang="en-US" sz="2800" dirty="0">
                <a:solidFill>
                  <a:srgbClr val="00B0F0"/>
                </a:solidFill>
              </a:rPr>
              <a:t>fall in AD</a:t>
            </a:r>
            <a:r>
              <a:rPr lang="en-US" sz="2800" dirty="0"/>
              <a:t>.</a:t>
            </a:r>
          </a:p>
        </p:txBody>
      </p:sp>
      <p:pic>
        <p:nvPicPr>
          <p:cNvPr id="8" name="Picture 7"/>
          <p:cNvPicPr>
            <a:picLocks noChangeAspect="1"/>
          </p:cNvPicPr>
          <p:nvPr/>
        </p:nvPicPr>
        <p:blipFill>
          <a:blip r:embed="rId3"/>
          <a:stretch>
            <a:fillRect/>
          </a:stretch>
        </p:blipFill>
        <p:spPr>
          <a:xfrm>
            <a:off x="7005000" y="3012642"/>
            <a:ext cx="4260191" cy="3557389"/>
          </a:xfrm>
          <a:prstGeom prst="rect">
            <a:avLst/>
          </a:prstGeom>
        </p:spPr>
      </p:pic>
      <p:sp>
        <p:nvSpPr>
          <p:cNvPr id="5" name="TextBox 4"/>
          <p:cNvSpPr txBox="1"/>
          <p:nvPr/>
        </p:nvSpPr>
        <p:spPr>
          <a:xfrm>
            <a:off x="4990163" y="3301435"/>
            <a:ext cx="1886552" cy="1477328"/>
          </a:xfrm>
          <a:prstGeom prst="rect">
            <a:avLst/>
          </a:prstGeom>
          <a:solidFill>
            <a:schemeClr val="accent1">
              <a:lumMod val="20000"/>
              <a:lumOff val="80000"/>
            </a:schemeClr>
          </a:solidFill>
        </p:spPr>
        <p:txBody>
          <a:bodyPr wrap="square" rtlCol="0">
            <a:spAutoFit/>
          </a:bodyPr>
          <a:lstStyle/>
          <a:p>
            <a:r>
              <a:rPr lang="en-US" dirty="0" smtClean="0"/>
              <a:t>This effect on AD will then have an effect on Output (Y) and Unemployment. </a:t>
            </a:r>
            <a:endParaRPr lang="en-US" dirty="0"/>
          </a:p>
        </p:txBody>
      </p:sp>
      <p:sp>
        <p:nvSpPr>
          <p:cNvPr id="9" name="Right Arrow 8"/>
          <p:cNvSpPr/>
          <p:nvPr/>
        </p:nvSpPr>
        <p:spPr>
          <a:xfrm rot="10800000">
            <a:off x="2389239" y="6292645"/>
            <a:ext cx="432619" cy="383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060446" y="6209067"/>
            <a:ext cx="432619" cy="383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8262" y="6049108"/>
            <a:ext cx="1890346" cy="646331"/>
          </a:xfrm>
          <a:prstGeom prst="rect">
            <a:avLst/>
          </a:prstGeom>
          <a:noFill/>
        </p:spPr>
        <p:txBody>
          <a:bodyPr wrap="square" rtlCol="0">
            <a:spAutoFit/>
          </a:bodyPr>
          <a:lstStyle/>
          <a:p>
            <a:r>
              <a:rPr lang="en-US" dirty="0" smtClean="0"/>
              <a:t>↓Output</a:t>
            </a:r>
          </a:p>
          <a:p>
            <a:r>
              <a:rPr lang="en-US" dirty="0"/>
              <a:t>↑</a:t>
            </a:r>
            <a:r>
              <a:rPr lang="en-US" dirty="0" smtClean="0"/>
              <a:t>Unemployment</a:t>
            </a:r>
          </a:p>
        </p:txBody>
      </p:sp>
      <p:sp>
        <p:nvSpPr>
          <p:cNvPr id="12" name="TextBox 11"/>
          <p:cNvSpPr txBox="1"/>
          <p:nvPr/>
        </p:nvSpPr>
        <p:spPr>
          <a:xfrm>
            <a:off x="6876715" y="5908377"/>
            <a:ext cx="1947003" cy="646331"/>
          </a:xfrm>
          <a:prstGeom prst="rect">
            <a:avLst/>
          </a:prstGeom>
          <a:noFill/>
        </p:spPr>
        <p:txBody>
          <a:bodyPr wrap="square" rtlCol="0">
            <a:spAutoFit/>
          </a:bodyPr>
          <a:lstStyle/>
          <a:p>
            <a:r>
              <a:rPr lang="en-US" dirty="0" smtClean="0"/>
              <a:t>↑Output</a:t>
            </a:r>
          </a:p>
          <a:p>
            <a:r>
              <a:rPr lang="en-US" dirty="0" smtClean="0"/>
              <a:t>↓Unemployment</a:t>
            </a:r>
          </a:p>
        </p:txBody>
      </p:sp>
    </p:spTree>
    <p:extLst>
      <p:ext uri="{BB962C8B-B14F-4D97-AF65-F5344CB8AC3E}">
        <p14:creationId xmlns:p14="http://schemas.microsoft.com/office/powerpoint/2010/main" val="3021620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The Chinese Yuan appreciates in value. What would be the effect on net exports for China? How would this affect output?</a:t>
            </a:r>
          </a:p>
          <a:p>
            <a:r>
              <a:rPr lang="en-US" dirty="0" smtClean="0">
                <a:solidFill>
                  <a:srgbClr val="0070C0"/>
                </a:solidFill>
              </a:rPr>
              <a:t>Net exports would decrease.</a:t>
            </a:r>
          </a:p>
          <a:p>
            <a:pPr lvl="1"/>
            <a:r>
              <a:rPr lang="en-US" dirty="0" smtClean="0">
                <a:solidFill>
                  <a:srgbClr val="0070C0"/>
                </a:solidFill>
              </a:rPr>
              <a:t>Exports are more expensive for foreigners and so they buy less.</a:t>
            </a:r>
          </a:p>
          <a:p>
            <a:pPr lvl="1"/>
            <a:r>
              <a:rPr lang="en-US" dirty="0" smtClean="0">
                <a:solidFill>
                  <a:srgbClr val="0070C0"/>
                </a:solidFill>
              </a:rPr>
              <a:t>Imports are cheaper for Chinese people and so they buy more.</a:t>
            </a:r>
          </a:p>
          <a:p>
            <a:r>
              <a:rPr lang="en-US" dirty="0" smtClean="0">
                <a:solidFill>
                  <a:srgbClr val="0070C0"/>
                </a:solidFill>
              </a:rPr>
              <a:t>Output would decrease because ↓(X-M)↓AD →↓Output</a:t>
            </a:r>
            <a:endParaRPr lang="en-US" dirty="0">
              <a:solidFill>
                <a:srgbClr val="0070C0"/>
              </a:solidFill>
            </a:endParaRPr>
          </a:p>
          <a:p>
            <a:r>
              <a:rPr lang="en-US" dirty="0" smtClean="0"/>
              <a:t>The New Zealand dollar depreciates in value. What would be the effect on net exports for New Zealand? How would this affect unemployment?</a:t>
            </a:r>
          </a:p>
          <a:p>
            <a:r>
              <a:rPr lang="en-US" dirty="0">
                <a:solidFill>
                  <a:srgbClr val="0070C0"/>
                </a:solidFill>
              </a:rPr>
              <a:t>Net exports would </a:t>
            </a:r>
            <a:r>
              <a:rPr lang="en-US" dirty="0" smtClean="0">
                <a:solidFill>
                  <a:srgbClr val="0070C0"/>
                </a:solidFill>
              </a:rPr>
              <a:t>increase.</a:t>
            </a:r>
            <a:endParaRPr lang="en-US" dirty="0">
              <a:solidFill>
                <a:srgbClr val="0070C0"/>
              </a:solidFill>
            </a:endParaRPr>
          </a:p>
          <a:p>
            <a:pPr lvl="1"/>
            <a:r>
              <a:rPr lang="en-US" dirty="0">
                <a:solidFill>
                  <a:srgbClr val="0070C0"/>
                </a:solidFill>
              </a:rPr>
              <a:t>Exports are </a:t>
            </a:r>
            <a:r>
              <a:rPr lang="en-US" dirty="0" smtClean="0">
                <a:solidFill>
                  <a:srgbClr val="0070C0"/>
                </a:solidFill>
              </a:rPr>
              <a:t>cheaper for </a:t>
            </a:r>
            <a:r>
              <a:rPr lang="en-US" dirty="0">
                <a:solidFill>
                  <a:srgbClr val="0070C0"/>
                </a:solidFill>
              </a:rPr>
              <a:t>foreigners and so they buy </a:t>
            </a:r>
            <a:r>
              <a:rPr lang="en-US" dirty="0" smtClean="0">
                <a:solidFill>
                  <a:srgbClr val="0070C0"/>
                </a:solidFill>
              </a:rPr>
              <a:t>more.</a:t>
            </a:r>
            <a:endParaRPr lang="en-US" dirty="0">
              <a:solidFill>
                <a:srgbClr val="0070C0"/>
              </a:solidFill>
            </a:endParaRPr>
          </a:p>
          <a:p>
            <a:pPr lvl="1"/>
            <a:r>
              <a:rPr lang="en-US" dirty="0">
                <a:solidFill>
                  <a:srgbClr val="0070C0"/>
                </a:solidFill>
              </a:rPr>
              <a:t>Imports are </a:t>
            </a:r>
            <a:r>
              <a:rPr lang="en-US" dirty="0" smtClean="0">
                <a:solidFill>
                  <a:srgbClr val="0070C0"/>
                </a:solidFill>
              </a:rPr>
              <a:t>more expensive </a:t>
            </a:r>
            <a:r>
              <a:rPr lang="en-US" dirty="0">
                <a:solidFill>
                  <a:srgbClr val="0070C0"/>
                </a:solidFill>
              </a:rPr>
              <a:t>for </a:t>
            </a:r>
            <a:r>
              <a:rPr lang="en-US" dirty="0" smtClean="0">
                <a:solidFill>
                  <a:srgbClr val="0070C0"/>
                </a:solidFill>
              </a:rPr>
              <a:t>New Zealand </a:t>
            </a:r>
            <a:r>
              <a:rPr lang="en-US" dirty="0">
                <a:solidFill>
                  <a:srgbClr val="0070C0"/>
                </a:solidFill>
              </a:rPr>
              <a:t>people and so they buy </a:t>
            </a:r>
            <a:r>
              <a:rPr lang="en-US" dirty="0" smtClean="0">
                <a:solidFill>
                  <a:srgbClr val="0070C0"/>
                </a:solidFill>
              </a:rPr>
              <a:t>less.</a:t>
            </a:r>
          </a:p>
          <a:p>
            <a:r>
              <a:rPr lang="en-US" dirty="0" smtClean="0">
                <a:solidFill>
                  <a:srgbClr val="0070C0"/>
                </a:solidFill>
              </a:rPr>
              <a:t>Unemployment </a:t>
            </a:r>
            <a:r>
              <a:rPr lang="en-US" dirty="0">
                <a:solidFill>
                  <a:srgbClr val="0070C0"/>
                </a:solidFill>
              </a:rPr>
              <a:t>would decrease because </a:t>
            </a:r>
            <a:r>
              <a:rPr lang="en-US" dirty="0" smtClean="0">
                <a:solidFill>
                  <a:srgbClr val="0070C0"/>
                </a:solidFill>
              </a:rPr>
              <a:t>↑(X-M)→↑AD→</a:t>
            </a:r>
            <a:r>
              <a:rPr lang="en-US" dirty="0">
                <a:solidFill>
                  <a:srgbClr val="0070C0"/>
                </a:solidFill>
              </a:rPr>
              <a:t> </a:t>
            </a:r>
            <a:r>
              <a:rPr lang="en-US" dirty="0" smtClean="0">
                <a:solidFill>
                  <a:srgbClr val="0070C0"/>
                </a:solidFill>
              </a:rPr>
              <a:t>↑Output</a:t>
            </a:r>
            <a:r>
              <a:rPr lang="en-US" dirty="0">
                <a:solidFill>
                  <a:srgbClr val="0070C0"/>
                </a:solidFill>
              </a:rPr>
              <a:t> </a:t>
            </a:r>
            <a:r>
              <a:rPr lang="en-US" dirty="0" smtClean="0">
                <a:solidFill>
                  <a:srgbClr val="0070C0"/>
                </a:solidFill>
              </a:rPr>
              <a:t>→↓Unemployment</a:t>
            </a:r>
            <a:endParaRPr lang="en-US" dirty="0">
              <a:solidFill>
                <a:srgbClr val="0070C0"/>
              </a:solidFill>
            </a:endParaRPr>
          </a:p>
          <a:p>
            <a:endParaRPr lang="en-US" dirty="0">
              <a:solidFill>
                <a:srgbClr val="0070C0"/>
              </a:solidFill>
            </a:endParaRPr>
          </a:p>
          <a:p>
            <a:endParaRPr lang="en-US" dirty="0"/>
          </a:p>
        </p:txBody>
      </p:sp>
    </p:spTree>
    <p:extLst>
      <p:ext uri="{BB962C8B-B14F-4D97-AF65-F5344CB8AC3E}">
        <p14:creationId xmlns:p14="http://schemas.microsoft.com/office/powerpoint/2010/main" val="40824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6195646" cy="4351338"/>
          </a:xfrm>
        </p:spPr>
        <p:txBody>
          <a:bodyPr/>
          <a:lstStyle/>
          <a:p>
            <a:r>
              <a:rPr lang="en-US" dirty="0" smtClean="0"/>
              <a:t>What will be the effect of an increase on the exchange rate on AD? What will happen to unemployment?</a:t>
            </a:r>
          </a:p>
          <a:p>
            <a:r>
              <a:rPr lang="en-US" dirty="0" smtClean="0">
                <a:solidFill>
                  <a:srgbClr val="0070C0"/>
                </a:solidFill>
              </a:rPr>
              <a:t>An increase in the exchange rate will:</a:t>
            </a:r>
          </a:p>
          <a:p>
            <a:pPr lvl="1"/>
            <a:r>
              <a:rPr lang="en-US" dirty="0" smtClean="0">
                <a:solidFill>
                  <a:srgbClr val="0070C0"/>
                </a:solidFill>
              </a:rPr>
              <a:t>Net </a:t>
            </a:r>
            <a:r>
              <a:rPr lang="en-US" dirty="0" smtClean="0">
                <a:solidFill>
                  <a:srgbClr val="0070C0"/>
                </a:solidFill>
              </a:rPr>
              <a:t>exports will </a:t>
            </a:r>
            <a:r>
              <a:rPr lang="en-US" dirty="0" smtClean="0">
                <a:solidFill>
                  <a:srgbClr val="0070C0"/>
                </a:solidFill>
              </a:rPr>
              <a:t>decrease</a:t>
            </a:r>
          </a:p>
          <a:p>
            <a:pPr lvl="2"/>
            <a:r>
              <a:rPr lang="en-US" dirty="0">
                <a:solidFill>
                  <a:srgbClr val="0070C0"/>
                </a:solidFill>
              </a:rPr>
              <a:t>Make imports more affordable for locals so they will buy more</a:t>
            </a:r>
          </a:p>
          <a:p>
            <a:pPr lvl="2"/>
            <a:r>
              <a:rPr lang="en-US" dirty="0">
                <a:solidFill>
                  <a:srgbClr val="0070C0"/>
                </a:solidFill>
              </a:rPr>
              <a:t>Make exports more expensive for foreigners so they will buy </a:t>
            </a:r>
            <a:r>
              <a:rPr lang="en-US" dirty="0" smtClean="0">
                <a:solidFill>
                  <a:srgbClr val="0070C0"/>
                </a:solidFill>
              </a:rPr>
              <a:t>less</a:t>
            </a:r>
            <a:endParaRPr lang="en-US" dirty="0" smtClean="0">
              <a:solidFill>
                <a:srgbClr val="0070C0"/>
              </a:solidFill>
            </a:endParaRPr>
          </a:p>
          <a:p>
            <a:pPr lvl="1"/>
            <a:r>
              <a:rPr lang="en-US" dirty="0" smtClean="0">
                <a:solidFill>
                  <a:srgbClr val="0070C0"/>
                </a:solidFill>
              </a:rPr>
              <a:t>AD will decrease</a:t>
            </a:r>
          </a:p>
          <a:p>
            <a:pPr lvl="1"/>
            <a:r>
              <a:rPr lang="en-US" dirty="0" smtClean="0">
                <a:solidFill>
                  <a:srgbClr val="0070C0"/>
                </a:solidFill>
              </a:rPr>
              <a:t>Unemployment will increase. </a:t>
            </a:r>
          </a:p>
        </p:txBody>
      </p:sp>
      <p:pic>
        <p:nvPicPr>
          <p:cNvPr id="4" name="Picture 3"/>
          <p:cNvPicPr>
            <a:picLocks noChangeAspect="1"/>
          </p:cNvPicPr>
          <p:nvPr/>
        </p:nvPicPr>
        <p:blipFill>
          <a:blip r:embed="rId2"/>
          <a:stretch>
            <a:fillRect/>
          </a:stretch>
        </p:blipFill>
        <p:spPr>
          <a:xfrm>
            <a:off x="7458806" y="2422203"/>
            <a:ext cx="3207435" cy="2495348"/>
          </a:xfrm>
          <a:prstGeom prst="rect">
            <a:avLst/>
          </a:prstGeom>
        </p:spPr>
      </p:pic>
    </p:spTree>
    <p:extLst>
      <p:ext uri="{BB962C8B-B14F-4D97-AF65-F5344CB8AC3E}">
        <p14:creationId xmlns:p14="http://schemas.microsoft.com/office/powerpoint/2010/main" val="5122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890" y="90805"/>
            <a:ext cx="4742180" cy="813435"/>
          </a:xfrm>
        </p:spPr>
        <p:txBody>
          <a:bodyPr/>
          <a:lstStyle/>
          <a:p>
            <a:r>
              <a:rPr lang="en-US" dirty="0" smtClean="0"/>
              <a:t>‘Chains of Events’</a:t>
            </a:r>
            <a:endParaRPr lang="en-US" dirty="0"/>
          </a:p>
        </p:txBody>
      </p:sp>
      <p:sp>
        <p:nvSpPr>
          <p:cNvPr id="3" name="Content Placeholder 2"/>
          <p:cNvSpPr>
            <a:spLocks noGrp="1"/>
          </p:cNvSpPr>
          <p:nvPr>
            <p:ph idx="1"/>
          </p:nvPr>
        </p:nvSpPr>
        <p:spPr>
          <a:xfrm>
            <a:off x="462280" y="1060450"/>
            <a:ext cx="3683000" cy="2018030"/>
          </a:xfrm>
          <a:ln>
            <a:solidFill>
              <a:schemeClr val="bg2">
                <a:lumMod val="90000"/>
              </a:schemeClr>
            </a:solidFill>
          </a:ln>
        </p:spPr>
        <p:txBody>
          <a:bodyPr>
            <a:normAutofit fontScale="77500" lnSpcReduction="20000"/>
          </a:bodyPr>
          <a:lstStyle/>
          <a:p>
            <a:pPr marL="0" indent="0">
              <a:buNone/>
            </a:pPr>
            <a:r>
              <a:rPr lang="en-US" dirty="0" smtClean="0">
                <a:solidFill>
                  <a:srgbClr val="00B050"/>
                </a:solidFill>
              </a:rPr>
              <a:t>6.4: FP, MP and Exchange Rates</a:t>
            </a:r>
          </a:p>
          <a:p>
            <a:pPr marL="228600" lvl="1">
              <a:spcBef>
                <a:spcPts val="1000"/>
              </a:spcBef>
            </a:pPr>
            <a:r>
              <a:rPr lang="en-US" sz="2000" b="1" dirty="0">
                <a:solidFill>
                  <a:srgbClr val="00B050"/>
                </a:solidFill>
              </a:rPr>
              <a:t>Expansionary fiscal policy</a:t>
            </a:r>
            <a:r>
              <a:rPr lang="en-US" sz="2000" dirty="0">
                <a:solidFill>
                  <a:srgbClr val="00B050"/>
                </a:solidFill>
              </a:rPr>
              <a:t>→↑Real Interest Rate (crowding out) →↑Capital Inflows→↑Exchange Rate</a:t>
            </a:r>
          </a:p>
          <a:p>
            <a:r>
              <a:rPr lang="en-US" sz="2000" b="1" dirty="0">
                <a:solidFill>
                  <a:srgbClr val="00B050"/>
                </a:solidFill>
              </a:rPr>
              <a:t>Expansionary MP </a:t>
            </a:r>
            <a:r>
              <a:rPr lang="en-US" sz="1800" dirty="0">
                <a:solidFill>
                  <a:srgbClr val="00B050"/>
                </a:solidFill>
              </a:rPr>
              <a:t>→↑MS→↓Interest Rate→↓Capital Flows→↓Demand for the currency →↓Exchange Rate</a:t>
            </a:r>
          </a:p>
          <a:p>
            <a:endParaRPr lang="en-US" dirty="0" smtClean="0"/>
          </a:p>
          <a:p>
            <a:endParaRPr lang="en-US" dirty="0"/>
          </a:p>
        </p:txBody>
      </p:sp>
      <p:sp>
        <p:nvSpPr>
          <p:cNvPr id="4" name="Content Placeholder 2"/>
          <p:cNvSpPr txBox="1">
            <a:spLocks/>
          </p:cNvSpPr>
          <p:nvPr/>
        </p:nvSpPr>
        <p:spPr>
          <a:xfrm>
            <a:off x="4358640" y="1043305"/>
            <a:ext cx="3413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0070C0"/>
                </a:solidFill>
              </a:rPr>
              <a:t>6.5: ER and Net Exports</a:t>
            </a:r>
          </a:p>
          <a:p>
            <a:r>
              <a:rPr lang="en-US" sz="1800" dirty="0">
                <a:solidFill>
                  <a:srgbClr val="0070C0"/>
                </a:solidFill>
              </a:rPr>
              <a:t>↑Exchange Rate will lead to a fall in Net exports (↑</a:t>
            </a:r>
            <a:r>
              <a:rPr lang="en-US" sz="1800" dirty="0" err="1">
                <a:solidFill>
                  <a:srgbClr val="0070C0"/>
                </a:solidFill>
              </a:rPr>
              <a:t>imports↓exports</a:t>
            </a:r>
            <a:r>
              <a:rPr lang="en-US" sz="1800" dirty="0">
                <a:solidFill>
                  <a:srgbClr val="0070C0"/>
                </a:solidFill>
              </a:rPr>
              <a:t>)</a:t>
            </a:r>
          </a:p>
          <a:p>
            <a:pPr lvl="1"/>
            <a:r>
              <a:rPr lang="en-US" sz="1800" dirty="0">
                <a:solidFill>
                  <a:srgbClr val="0070C0"/>
                </a:solidFill>
              </a:rPr>
              <a:t>This will lead to a fall in AD</a:t>
            </a:r>
            <a:r>
              <a:rPr lang="en-US" sz="1800" dirty="0" smtClean="0">
                <a:solidFill>
                  <a:srgbClr val="0070C0"/>
                </a:solidFill>
              </a:rPr>
              <a:t>.</a:t>
            </a:r>
          </a:p>
          <a:p>
            <a:r>
              <a:rPr lang="en-US" sz="2000" dirty="0">
                <a:solidFill>
                  <a:srgbClr val="0070C0"/>
                </a:solidFill>
              </a:rPr>
              <a:t>↓Exchange Rate will lead to a increase in net exports (↑</a:t>
            </a:r>
            <a:r>
              <a:rPr lang="en-US" sz="2000" dirty="0" err="1">
                <a:solidFill>
                  <a:srgbClr val="0070C0"/>
                </a:solidFill>
              </a:rPr>
              <a:t>exports↓imports</a:t>
            </a:r>
            <a:r>
              <a:rPr lang="en-US" sz="2000" dirty="0">
                <a:solidFill>
                  <a:srgbClr val="0070C0"/>
                </a:solidFill>
              </a:rPr>
              <a:t>).</a:t>
            </a:r>
          </a:p>
          <a:p>
            <a:pPr lvl="1"/>
            <a:r>
              <a:rPr lang="en-US" sz="1800" dirty="0">
                <a:solidFill>
                  <a:srgbClr val="0070C0"/>
                </a:solidFill>
              </a:rPr>
              <a:t>This will lead to an increase in AD.</a:t>
            </a:r>
          </a:p>
          <a:p>
            <a:endParaRPr lang="en-US" dirty="0"/>
          </a:p>
          <a:p>
            <a:endParaRPr lang="en-US" dirty="0" smtClean="0"/>
          </a:p>
          <a:p>
            <a:endParaRPr lang="en-US" dirty="0"/>
          </a:p>
        </p:txBody>
      </p:sp>
      <p:sp>
        <p:nvSpPr>
          <p:cNvPr id="5" name="Content Placeholder 2"/>
          <p:cNvSpPr txBox="1">
            <a:spLocks/>
          </p:cNvSpPr>
          <p:nvPr/>
        </p:nvSpPr>
        <p:spPr>
          <a:xfrm>
            <a:off x="8255000" y="1043305"/>
            <a:ext cx="3540760" cy="2035175"/>
          </a:xfrm>
          <a:prstGeom prst="rect">
            <a:avLst/>
          </a:prstGeom>
          <a:ln>
            <a:solidFill>
              <a:schemeClr val="bg2">
                <a:lumMod val="90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6.6 Capital Inflows and Capital Formation</a:t>
            </a:r>
          </a:p>
          <a:p>
            <a:pPr marL="285750" indent="-285750"/>
            <a:r>
              <a:rPr lang="en-US" sz="2000" dirty="0">
                <a:solidFill>
                  <a:srgbClr val="FF0000"/>
                </a:solidFill>
              </a:rPr>
              <a:t>Capital Inflows→↑Demand for currency →↑Exchange Rate →↓Net Exports →↓AD</a:t>
            </a:r>
          </a:p>
          <a:p>
            <a:pPr marL="285750" indent="-285750"/>
            <a:r>
              <a:rPr lang="en-US" sz="2000" dirty="0">
                <a:solidFill>
                  <a:srgbClr val="FF0000"/>
                </a:solidFill>
              </a:rPr>
              <a:t>Capital inflows→↑Supply Loanable Funds →↑Private borrowing and investment →↑Capital Formation</a:t>
            </a:r>
          </a:p>
          <a:p>
            <a:endParaRPr lang="en-US" dirty="0" smtClean="0"/>
          </a:p>
          <a:p>
            <a:endParaRPr lang="en-US" dirty="0"/>
          </a:p>
        </p:txBody>
      </p:sp>
      <p:sp>
        <p:nvSpPr>
          <p:cNvPr id="6" name="Rectangle 5"/>
          <p:cNvSpPr/>
          <p:nvPr/>
        </p:nvSpPr>
        <p:spPr>
          <a:xfrm>
            <a:off x="3550162" y="3813721"/>
            <a:ext cx="1804158" cy="1451679"/>
          </a:xfrm>
          <a:prstGeom prst="rect">
            <a:avLst/>
          </a:prstGeom>
        </p:spPr>
        <p:txBody>
          <a:bodyPr wrap="square">
            <a:spAutoFit/>
          </a:bodyPr>
          <a:lstStyle/>
          <a:p>
            <a:pPr indent="-228600">
              <a:spcBef>
                <a:spcPts val="1000"/>
              </a:spcBef>
            </a:pPr>
            <a:r>
              <a:rPr lang="en-US" sz="2000" dirty="0" smtClean="0">
                <a:solidFill>
                  <a:srgbClr val="00B050"/>
                </a:solidFill>
              </a:rPr>
              <a:t>→↑</a:t>
            </a:r>
            <a:r>
              <a:rPr lang="en-US" sz="2000" dirty="0">
                <a:solidFill>
                  <a:srgbClr val="00B050"/>
                </a:solidFill>
              </a:rPr>
              <a:t>Capital Inflows</a:t>
            </a:r>
            <a:r>
              <a:rPr lang="en-US" sz="2000" dirty="0" smtClean="0">
                <a:solidFill>
                  <a:srgbClr val="00B050"/>
                </a:solidFill>
              </a:rPr>
              <a:t>→</a:t>
            </a:r>
          </a:p>
          <a:p>
            <a:pPr indent="-228600">
              <a:spcBef>
                <a:spcPts val="1000"/>
              </a:spcBef>
            </a:pPr>
            <a:r>
              <a:rPr lang="en-US" sz="2000" dirty="0" smtClean="0">
                <a:solidFill>
                  <a:srgbClr val="00B050"/>
                </a:solidFill>
              </a:rPr>
              <a:t>↑</a:t>
            </a:r>
            <a:r>
              <a:rPr lang="en-US" sz="2000" dirty="0">
                <a:solidFill>
                  <a:srgbClr val="00B050"/>
                </a:solidFill>
              </a:rPr>
              <a:t>Exchange </a:t>
            </a:r>
            <a:r>
              <a:rPr lang="en-US" sz="2000" dirty="0" smtClean="0">
                <a:solidFill>
                  <a:srgbClr val="00B050"/>
                </a:solidFill>
              </a:rPr>
              <a:t>Rate</a:t>
            </a:r>
            <a:endParaRPr lang="en-US" sz="2000" dirty="0">
              <a:solidFill>
                <a:srgbClr val="00B050"/>
              </a:solidFill>
            </a:endParaRPr>
          </a:p>
        </p:txBody>
      </p:sp>
      <p:sp>
        <p:nvSpPr>
          <p:cNvPr id="7" name="Rectangle 6"/>
          <p:cNvSpPr/>
          <p:nvPr/>
        </p:nvSpPr>
        <p:spPr>
          <a:xfrm rot="21214556">
            <a:off x="4848939" y="3533229"/>
            <a:ext cx="6591300" cy="646331"/>
          </a:xfrm>
          <a:prstGeom prst="rect">
            <a:avLst/>
          </a:prstGeom>
        </p:spPr>
        <p:txBody>
          <a:bodyPr wrap="square">
            <a:spAutoFit/>
          </a:bodyPr>
          <a:lstStyle/>
          <a:p>
            <a:pPr marL="285750" indent="-285750"/>
            <a:r>
              <a:rPr lang="en-US" dirty="0">
                <a:solidFill>
                  <a:srgbClr val="FF0000"/>
                </a:solidFill>
              </a:rPr>
              <a:t>→↑Supply Loanable Funds →↑Private borrowing and investment →↑Capital Formation</a:t>
            </a:r>
          </a:p>
        </p:txBody>
      </p:sp>
      <p:sp>
        <p:nvSpPr>
          <p:cNvPr id="8" name="Rectangle 7"/>
          <p:cNvSpPr/>
          <p:nvPr/>
        </p:nvSpPr>
        <p:spPr>
          <a:xfrm rot="923597">
            <a:off x="4646440" y="5558182"/>
            <a:ext cx="5141600" cy="400110"/>
          </a:xfrm>
          <a:prstGeom prst="rect">
            <a:avLst/>
          </a:prstGeom>
        </p:spPr>
        <p:txBody>
          <a:bodyPr wrap="none">
            <a:spAutoFit/>
          </a:bodyPr>
          <a:lstStyle/>
          <a:p>
            <a:pPr marL="228600" lvl="1">
              <a:spcBef>
                <a:spcPts val="1000"/>
              </a:spcBef>
            </a:pPr>
            <a:r>
              <a:rPr lang="en-US" sz="2000" dirty="0">
                <a:solidFill>
                  <a:srgbClr val="0070C0"/>
                </a:solidFill>
              </a:rPr>
              <a:t>→↓Net exports (↑</a:t>
            </a:r>
            <a:r>
              <a:rPr lang="en-US" sz="2000" dirty="0" err="1">
                <a:solidFill>
                  <a:srgbClr val="0070C0"/>
                </a:solidFill>
              </a:rPr>
              <a:t>imports↓exports</a:t>
            </a:r>
            <a:r>
              <a:rPr lang="en-US" sz="2000" dirty="0">
                <a:solidFill>
                  <a:srgbClr val="0070C0"/>
                </a:solidFill>
              </a:rPr>
              <a:t>)→↓AD</a:t>
            </a:r>
          </a:p>
        </p:txBody>
      </p:sp>
      <p:sp>
        <p:nvSpPr>
          <p:cNvPr id="9" name="Rectangle 8"/>
          <p:cNvSpPr/>
          <p:nvPr/>
        </p:nvSpPr>
        <p:spPr>
          <a:xfrm rot="20011570">
            <a:off x="595631" y="4833782"/>
            <a:ext cx="2821181" cy="1261884"/>
          </a:xfrm>
          <a:prstGeom prst="rect">
            <a:avLst/>
          </a:prstGeom>
        </p:spPr>
        <p:txBody>
          <a:bodyPr wrap="square">
            <a:spAutoFit/>
          </a:bodyPr>
          <a:lstStyle/>
          <a:p>
            <a:r>
              <a:rPr lang="en-US" sz="2000" b="1" dirty="0" smtClean="0">
                <a:solidFill>
                  <a:srgbClr val="00B050"/>
                </a:solidFill>
              </a:rPr>
              <a:t>Contractionary Monetary Policy</a:t>
            </a:r>
          </a:p>
          <a:p>
            <a:r>
              <a:rPr lang="en-US" dirty="0">
                <a:solidFill>
                  <a:srgbClr val="00B050"/>
                </a:solidFill>
              </a:rPr>
              <a:t>→</a:t>
            </a:r>
            <a:r>
              <a:rPr lang="en-US" dirty="0" smtClean="0">
                <a:solidFill>
                  <a:srgbClr val="00B050"/>
                </a:solidFill>
              </a:rPr>
              <a:t>↓MS→↑Interest Rate (Money Mkt)</a:t>
            </a:r>
            <a:endParaRPr lang="en-US" dirty="0">
              <a:solidFill>
                <a:srgbClr val="00B050"/>
              </a:solidFill>
            </a:endParaRPr>
          </a:p>
        </p:txBody>
      </p:sp>
      <p:sp>
        <p:nvSpPr>
          <p:cNvPr id="10" name="Rectangle 9"/>
          <p:cNvSpPr/>
          <p:nvPr/>
        </p:nvSpPr>
        <p:spPr>
          <a:xfrm rot="237278">
            <a:off x="788123" y="3375451"/>
            <a:ext cx="3031313" cy="923330"/>
          </a:xfrm>
          <a:prstGeom prst="rect">
            <a:avLst/>
          </a:prstGeom>
        </p:spPr>
        <p:txBody>
          <a:bodyPr wrap="square">
            <a:spAutoFit/>
          </a:bodyPr>
          <a:lstStyle/>
          <a:p>
            <a:r>
              <a:rPr lang="en-US" b="1" dirty="0">
                <a:solidFill>
                  <a:srgbClr val="00B050"/>
                </a:solidFill>
              </a:rPr>
              <a:t>Expansionary fiscal policy</a:t>
            </a:r>
            <a:r>
              <a:rPr lang="en-US" dirty="0">
                <a:solidFill>
                  <a:srgbClr val="00B050"/>
                </a:solidFill>
              </a:rPr>
              <a:t>→↑Real Interest Rate (crowding out) </a:t>
            </a:r>
            <a:endParaRPr lang="en-US" dirty="0"/>
          </a:p>
        </p:txBody>
      </p:sp>
      <p:sp>
        <p:nvSpPr>
          <p:cNvPr id="11" name="TextBox 10"/>
          <p:cNvSpPr txBox="1"/>
          <p:nvPr/>
        </p:nvSpPr>
        <p:spPr>
          <a:xfrm>
            <a:off x="8883351" y="4711252"/>
            <a:ext cx="3149600" cy="1200329"/>
          </a:xfrm>
          <a:prstGeom prst="rect">
            <a:avLst/>
          </a:prstGeom>
          <a:solidFill>
            <a:schemeClr val="accent1">
              <a:lumMod val="20000"/>
              <a:lumOff val="80000"/>
            </a:schemeClr>
          </a:solidFill>
        </p:spPr>
        <p:txBody>
          <a:bodyPr wrap="square" rtlCol="0">
            <a:spAutoFit/>
          </a:bodyPr>
          <a:lstStyle/>
          <a:p>
            <a:r>
              <a:rPr lang="en-US" dirty="0" smtClean="0"/>
              <a:t>Note: For Contractionary Fiscal Policy and Expansionary MP, the same chain but opposite effects.</a:t>
            </a:r>
            <a:endParaRPr lang="en-US" dirty="0"/>
          </a:p>
        </p:txBody>
      </p:sp>
      <p:sp>
        <p:nvSpPr>
          <p:cNvPr id="12" name="Rectangle 11"/>
          <p:cNvSpPr/>
          <p:nvPr/>
        </p:nvSpPr>
        <p:spPr>
          <a:xfrm rot="4485195">
            <a:off x="451662" y="4226419"/>
            <a:ext cx="995764" cy="738664"/>
          </a:xfrm>
          <a:prstGeom prst="rect">
            <a:avLst/>
          </a:prstGeom>
        </p:spPr>
        <p:txBody>
          <a:bodyPr wrap="square">
            <a:spAutoFit/>
          </a:bodyPr>
          <a:lstStyle/>
          <a:p>
            <a:r>
              <a:rPr lang="en-US" dirty="0"/>
              <a:t>→↑ </a:t>
            </a:r>
            <a:r>
              <a:rPr lang="en-US" dirty="0" smtClean="0"/>
              <a:t>AD</a:t>
            </a:r>
          </a:p>
          <a:p>
            <a:r>
              <a:rPr lang="en-US" sz="1200" dirty="0" smtClean="0"/>
              <a:t>(↓Tax,</a:t>
            </a:r>
            <a:r>
              <a:rPr lang="en-US" sz="1200" dirty="0"/>
              <a:t> </a:t>
            </a:r>
            <a:r>
              <a:rPr lang="en-US" sz="1200" dirty="0" smtClean="0"/>
              <a:t>↑</a:t>
            </a:r>
            <a:r>
              <a:rPr lang="en-US" sz="1200" dirty="0" err="1" smtClean="0"/>
              <a:t>Gov</a:t>
            </a:r>
            <a:r>
              <a:rPr lang="en-US" sz="1200" dirty="0" smtClean="0"/>
              <a:t> exp.) </a:t>
            </a:r>
            <a:endParaRPr lang="en-US" sz="1200" dirty="0"/>
          </a:p>
        </p:txBody>
      </p:sp>
      <p:sp>
        <p:nvSpPr>
          <p:cNvPr id="13" name="Rectangle 12"/>
          <p:cNvSpPr/>
          <p:nvPr/>
        </p:nvSpPr>
        <p:spPr>
          <a:xfrm rot="2674295">
            <a:off x="2190543" y="5918278"/>
            <a:ext cx="1251200" cy="584775"/>
          </a:xfrm>
          <a:prstGeom prst="rect">
            <a:avLst/>
          </a:prstGeom>
        </p:spPr>
        <p:txBody>
          <a:bodyPr wrap="square">
            <a:spAutoFit/>
          </a:bodyPr>
          <a:lstStyle/>
          <a:p>
            <a:r>
              <a:rPr lang="en-US" dirty="0"/>
              <a:t>→↑ </a:t>
            </a:r>
            <a:r>
              <a:rPr lang="en-US" dirty="0" smtClean="0"/>
              <a:t>AD </a:t>
            </a:r>
          </a:p>
          <a:p>
            <a:r>
              <a:rPr lang="en-US" sz="1400" dirty="0" smtClean="0"/>
              <a:t>(</a:t>
            </a:r>
            <a:r>
              <a:rPr lang="en-US" sz="1400" dirty="0"/>
              <a:t>↓</a:t>
            </a:r>
            <a:r>
              <a:rPr lang="en-US" sz="1400" dirty="0" smtClean="0"/>
              <a:t> C, I)</a:t>
            </a:r>
            <a:endParaRPr lang="en-US" sz="1400" dirty="0"/>
          </a:p>
        </p:txBody>
      </p:sp>
      <p:sp>
        <p:nvSpPr>
          <p:cNvPr id="15" name="Oval 14"/>
          <p:cNvSpPr/>
          <p:nvPr/>
        </p:nvSpPr>
        <p:spPr>
          <a:xfrm rot="783373">
            <a:off x="172622" y="2938883"/>
            <a:ext cx="4939847" cy="2093534"/>
          </a:xfrm>
          <a:prstGeom prst="ellipse">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11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30318</TotalTime>
  <Words>4848</Words>
  <Application>Microsoft Office PowerPoint</Application>
  <PresentationFormat>Widescreen</PresentationFormat>
  <Paragraphs>534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AP Macroeconomics – Week 6</vt:lpstr>
      <vt:lpstr>‘Chains of Events’</vt:lpstr>
      <vt:lpstr>‘Chains of Events’</vt:lpstr>
      <vt:lpstr>Prior Knowledge</vt:lpstr>
      <vt:lpstr>Appreciation and Depreciation Consequences Summarized</vt:lpstr>
      <vt:lpstr>Exchange Rate affects Net Exports, affects AD</vt:lpstr>
      <vt:lpstr>PowerPoint Presentation</vt:lpstr>
      <vt:lpstr>PowerPoint Presentation</vt:lpstr>
      <vt:lpstr>‘Chains of Events’</vt:lpstr>
      <vt:lpstr>Prior Knowledge</vt:lpstr>
      <vt:lpstr>PowerPoint Presentation</vt:lpstr>
      <vt:lpstr>Two Meanings of Capital</vt:lpstr>
      <vt:lpstr>PowerPoint Presentation</vt:lpstr>
      <vt:lpstr>Expansionary Fiscal Policy, Interest Rates and Exchange Rates</vt:lpstr>
      <vt:lpstr>Contractionary Fiscal Policy, Interest Rates and Exchange Rates</vt:lpstr>
      <vt:lpstr>PowerPoint Presentation</vt:lpstr>
      <vt:lpstr>‘Chains of Events’</vt:lpstr>
      <vt:lpstr>Expansionary MP and Exchange Rate</vt:lpstr>
      <vt:lpstr>Contractionary Monetary Policy and Exchange Rate</vt:lpstr>
      <vt:lpstr>PowerPoint Presentation</vt:lpstr>
      <vt:lpstr>PowerPoint Presentation</vt:lpstr>
      <vt:lpstr>Summary: FP, MP and Exchange Rates</vt:lpstr>
      <vt:lpstr>FP and MP, Interest Rates, Exchange Rates</vt:lpstr>
      <vt:lpstr>Determinants of Demand/Supply of Currency</vt:lpstr>
      <vt:lpstr>PowerPoint Presentation</vt:lpstr>
      <vt:lpstr>Combining 6.4 and 6.5</vt:lpstr>
      <vt:lpstr>Combining Unit 6.4 and 6.5</vt:lpstr>
      <vt:lpstr>PowerPoint Presentation</vt:lpstr>
      <vt:lpstr>1st, 2nd, 3rd effects etc.</vt:lpstr>
      <vt:lpstr>1st, 2nd, 3rd etc. effect - Analogies</vt:lpstr>
      <vt:lpstr>PowerPoint Presentation</vt:lpstr>
      <vt:lpstr>PowerPoint Presentation</vt:lpstr>
      <vt:lpstr>PowerPoint Presentation</vt:lpstr>
      <vt:lpstr>Investment: Private Domestic Investment vs Net Capital Inflows</vt:lpstr>
      <vt:lpstr>PowerPoint Presentation</vt:lpstr>
      <vt:lpstr>PowerPoint Presentation</vt:lpstr>
      <vt:lpstr>6.6 The Exchange Rate, Government Policy and Capital Flows</vt:lpstr>
      <vt:lpstr>‘Chains of Events’</vt:lpstr>
      <vt:lpstr>Interest Rates and Capital Inflows</vt:lpstr>
      <vt:lpstr>Supply of Loanable Funds Affects Capital Formation</vt:lpstr>
      <vt:lpstr>PowerPoint Presentation</vt:lpstr>
      <vt:lpstr>Combining 6.4 and 6.6</vt:lpstr>
      <vt:lpstr>PowerPoint Presentation</vt:lpstr>
      <vt:lpstr>PowerPoint Presentation</vt:lpstr>
      <vt:lpstr>‘Unit 6: Chains of Events’</vt:lpstr>
      <vt:lpstr>Unit 6 Summary</vt:lpstr>
      <vt:lpstr>Unit 6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Macroeconomics – Week 1</dc:title>
  <dc:creator>David Ryan</dc:creator>
  <cp:lastModifiedBy>David</cp:lastModifiedBy>
  <cp:revision>269</cp:revision>
  <dcterms:created xsi:type="dcterms:W3CDTF">2021-09-07T06:10:08Z</dcterms:created>
  <dcterms:modified xsi:type="dcterms:W3CDTF">2025-03-31T05:08:06Z</dcterms:modified>
</cp:coreProperties>
</file>